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97" r:id="rId6"/>
    <p:sldId id="286" r:id="rId7"/>
    <p:sldId id="296" r:id="rId8"/>
    <p:sldId id="295" r:id="rId9"/>
    <p:sldId id="294" r:id="rId10"/>
    <p:sldId id="287" r:id="rId11"/>
    <p:sldId id="288" r:id="rId12"/>
    <p:sldId id="298" r:id="rId13"/>
    <p:sldId id="299" r:id="rId14"/>
    <p:sldId id="300" r:id="rId15"/>
    <p:sldId id="282" r:id="rId16"/>
    <p:sldId id="284" r:id="rId17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歡迎使用" id="{3374D542-6E3E-455F-9BFB-B45891911720}">
          <p14:sldIdLst>
            <p14:sldId id="256"/>
            <p14:sldId id="297"/>
            <p14:sldId id="286"/>
            <p14:sldId id="296"/>
            <p14:sldId id="295"/>
            <p14:sldId id="294"/>
            <p14:sldId id="287"/>
            <p14:sldId id="288"/>
            <p14:sldId id="298"/>
            <p14:sldId id="299"/>
            <p14:sldId id="300"/>
            <p14:sldId id="282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7A86"/>
    <a:srgbClr val="D24726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5059" autoAdjust="0"/>
  </p:normalViewPr>
  <p:slideViewPr>
    <p:cSldViewPr snapToGrid="0">
      <p:cViewPr>
        <p:scale>
          <a:sx n="66" d="100"/>
          <a:sy n="66" d="100"/>
        </p:scale>
        <p:origin x="140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4" d="100"/>
          <a:sy n="104" d="100"/>
        </p:scale>
        <p:origin x="385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E2FE2D19-F4E9-4197-806E-D9FB070F9BD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5366E8-D262-4FCA-8EDB-BE1AE1086E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FD0AF-C244-4AB4-A6C9-C3650AE4C01D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2024/4/27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05B5F31-BE96-4C04-87D3-9B93752E8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BFF4E07-35B9-4E5D-93B2-E0B01E3474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A0A95-C273-423D-9FD3-EAF7D4586A3A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859958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4E70744-0718-49DC-80A7-CD4B6A1E75FD}" type="datetime1">
              <a:rPr lang="zh-TW" altLang="en-US" noProof="0" smtClean="0"/>
              <a:t>2024/4/27</a:t>
            </a:fld>
            <a:endParaRPr lang="zh-TW" altLang="en-US" noProof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A01C38D-F26D-4167-83EF-8774BC62D548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3360506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QJDIhIXMkM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youtube.com/watch?v=hIQ9dZMeSwM" TargetMode="External"/><Relationship Id="rId4" Type="http://schemas.openxmlformats.org/officeDocument/2006/relationships/hyperlink" Target="https://www.youtube.com/watch?v=zkvxmwA60lI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01C38D-F26D-4167-83EF-8774BC62D54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40211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altLang="zh-TW" noProof="0" smtClean="0"/>
              <a:pPr/>
              <a:t>3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5823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Consumer Demand for Enhanced Imaging: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increasing demand for high-quality 3D imaging in smartphones, tablets, and digital cameras is a major driving force.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Consumers seek immersive experiences and innovative photography capabilities, spurring manufacturers to integrate 3D cameras into their devices.</a:t>
            </a:r>
          </a:p>
          <a:p>
            <a:endParaRPr lang="en-US" altLang="zh-TW" sz="16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Growth of AR and VR: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proliferation of AR and VR applications across diverse industries, including gaming, healthcare, and education, is driving the uptake of 3D cameras.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These cameras play a crucial role in crafting lifelike and interactive virtual environments, ultimately elevating user experiences.</a:t>
            </a:r>
          </a:p>
          <a:p>
            <a:endParaRPr lang="en-US" altLang="zh-TW" sz="16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Industrial Automation and Robotics: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In industrial sectors, the need for automation, quality control, and precise object recognition is driving the demand for 3D cameras.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They play a vital role in applications like robotic assembly lines, ensuring efficiency and accuracy.</a:t>
            </a:r>
          </a:p>
          <a:p>
            <a:endParaRPr lang="en-US" altLang="zh-TW" sz="16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Advancements in Automotive Safety: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Advanced Driver Assistance Systems (ADAS) and autonomous vehicles depend on 3D cameras for functions such as depth perception, object detection, and collision avoidance.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increasing focus on vehicle safety and advancements in self-driving technology is driving the widespread adoption of 3D cameras in the automotive industry.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altLang="zh-TW" noProof="0" smtClean="0"/>
              <a:pPr/>
              <a:t>5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606843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altLang="zh-TW" noProof="0" smtClean="0"/>
              <a:pPr/>
              <a:t>6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115436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The R3 Scrub Pro: Pro Cleaning Made Easy (youtube.com)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>
                <a:hlinkClick r:id="rId4"/>
              </a:rPr>
              <a:t>Yaskawa Robot Demo at Pelican Systems (youtube.com)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hlinkClick r:id="rId5"/>
              </a:rPr>
              <a:t>Dual Robot Arm Bin Picking Demo | </a:t>
            </a:r>
            <a:r>
              <a:rPr lang="en-US" altLang="zh-TW" dirty="0" err="1">
                <a:hlinkClick r:id="rId5"/>
              </a:rPr>
              <a:t>AccuPick</a:t>
            </a:r>
            <a:r>
              <a:rPr lang="en-US" altLang="zh-TW" dirty="0">
                <a:hlinkClick r:id="rId5"/>
              </a:rPr>
              <a:t> (youtube.com)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altLang="zh-TW" noProof="0" smtClean="0"/>
              <a:pPr/>
              <a:t>9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103494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https://www.youtube.com/watch?v=RcGDS6iFXM8</a:t>
            </a:r>
          </a:p>
          <a:p>
            <a:endParaRPr lang="en-US" altLang="zh-TW" dirty="0"/>
          </a:p>
          <a:p>
            <a:r>
              <a:rPr lang="en-US" altLang="zh-TW" dirty="0"/>
              <a:t>https://www.youtube.com/watch?v=pK-AJ1b6AwM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altLang="zh-TW" noProof="0" smtClean="0"/>
              <a:pPr/>
              <a:t>10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0013109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https://www.youtube.com/watch?v=v-OQgIvWjZ4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altLang="zh-TW" noProof="0" smtClean="0"/>
              <a:pPr/>
              <a:t>11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370391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87545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sz="1800" noProof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defRPr>
            </a:lvl1pPr>
          </a:lstStyle>
          <a:p>
            <a:pPr marL="228600" lvl="0" indent="-228600" rtl="0">
              <a:lnSpc>
                <a:spcPct val="150000"/>
              </a:lnSpc>
              <a:spcAft>
                <a:spcPts val="1200"/>
              </a:spcAft>
            </a:pPr>
            <a:r>
              <a:rPr lang="zh-TW" altLang="en-US" noProof="0"/>
              <a:t>按一下以編輯母片副標題樣式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4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 rtlCol="0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  <p:sp>
        <p:nvSpPr>
          <p:cNvPr id="9" name="標題 8">
            <a:extLst>
              <a:ext uri="{FF2B5EF4-FFF2-40B4-BE49-F238E27FC236}">
                <a16:creationId xmlns:a16="http://schemas.microsoft.com/office/drawing/2014/main" id="{FB8AB91F-D739-4DD5-859B-B16B125B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 Light" panose="020B0304030504040204" pitchFamily="34" charset="-120"/>
                <a:ea typeface="Microsoft JhengHei UI Light" panose="020B03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71034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 rtlCol="0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E770BB0-A521-41C6-A0AE-BEE679D2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 Light" panose="020B0304030504040204" pitchFamily="34" charset="-120"/>
                <a:ea typeface="Microsoft JhengHei UI Light" panose="020B03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046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rtlCol="0"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rtlCol="0"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  <p:sp>
        <p:nvSpPr>
          <p:cNvPr id="11" name="標題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 Light" panose="020B0304030504040204" pitchFamily="34" charset="-120"/>
                <a:ea typeface="Microsoft JhengHei UI Light" panose="020B03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49444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sz="18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0" name="矩形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sz="18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TW" altLang="en-US" noProof="0"/>
              <a:t>按一下以編輯母片文字樣式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TW" altLang="en-US" noProof="0"/>
              <a:t>第二層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TW" altLang="en-US" noProof="0"/>
              <a:t>第三層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TW" altLang="en-US" noProof="0"/>
              <a:t>第四層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9782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TW" altLang="en-US" sz="18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12" name="直線接點​​(S)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標題 3">
            <a:extLst>
              <a:ext uri="{FF2B5EF4-FFF2-40B4-BE49-F238E27FC236}">
                <a16:creationId xmlns:a16="http://schemas.microsoft.com/office/drawing/2014/main" id="{0017C897-2775-4930-B0BE-BEB72453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 Light" panose="020B0304030504040204" pitchFamily="34" charset="-120"/>
                <a:ea typeface="Microsoft JhengHei UI Light" panose="020B03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4815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準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TW" altLang="en-US" sz="18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12" name="直線接點​​(S)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標題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 Light" panose="020B0304030504040204" pitchFamily="34" charset="-120"/>
                <a:ea typeface="Microsoft JhengHei UI Light" panose="020B03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935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D5FD28E-AEC9-43B8-86F4-9CD3C41D49D7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zh-TW" altLang="en-US" sz="18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5AFE014-E3CD-4B9A-A705-F1CADD8F4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1ADE5F7-8A52-43AD-8F30-F13CF5450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DC85AE-A002-4BA3-8D90-3960ED0FF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744E560-77BF-4D1A-B6E7-CD55CE12B1B8}" type="datetimeFigureOut">
              <a:rPr lang="en-US" altLang="zh-TW" noProof="0" smtClean="0"/>
              <a:pPr/>
              <a:t>4/27/2024</a:t>
            </a:fld>
            <a:endParaRPr lang="zh-TW" altLang="en-US" noProof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103AA5-C732-4ECB-88D6-DAA20E2C1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C280433-CBB5-49C5-B032-5A800E5D0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359379A-16E2-4C4A-96D0-A52C442257E7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  <p:cxnSp>
        <p:nvCxnSpPr>
          <p:cNvPr id="8" name="直線接點​​(S) 7">
            <a:extLst>
              <a:ext uri="{FF2B5EF4-FFF2-40B4-BE49-F238E27FC236}">
                <a16:creationId xmlns:a16="http://schemas.microsoft.com/office/drawing/2014/main" id="{E32A06DA-7FF5-4DDE-94D0-63A83DB241E8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514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2" r:id="rId4"/>
    <p:sldLayoutId id="2147483660" r:id="rId5"/>
    <p:sldLayoutId id="2147483662" r:id="rId6"/>
    <p:sldLayoutId id="2147483661" r:id="rId7"/>
    <p:sldLayoutId id="214748365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kern="1200">
          <a:solidFill>
            <a:schemeClr val="bg2">
              <a:lumMod val="25000"/>
            </a:schemeClr>
          </a:solidFill>
          <a:latin typeface="Microsoft JhengHei UI Light" panose="020B0304030504040204" pitchFamily="34" charset="-120"/>
          <a:ea typeface="Microsoft JhengHei UI Light" panose="020B03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cGDS6iFXM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www.youtube.com/watch?v=pK-AJ1b6Aw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-OQgIvWjZ4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youtube.com/@Solomon_3D" TargetMode="External"/><Relationship Id="rId5" Type="http://schemas.openxmlformats.org/officeDocument/2006/relationships/image" Target="../media/image20.png"/><Relationship Id="rId4" Type="http://schemas.openxmlformats.org/officeDocument/2006/relationships/hyperlink" Target="http://go.microsoft.com/fwlink/?LinkId=61717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.us/report/3d-camera-market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hyperlink" Target="https://market.us/report/3d-camera-market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QJDIhIXMkM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youtube.com/watch?v=hIQ9dZMeSwM" TargetMode="External"/><Relationship Id="rId5" Type="http://schemas.openxmlformats.org/officeDocument/2006/relationships/hyperlink" Target="https://www.youtube.com/watch?v=zkvxmwA60lI" TargetMode="Externa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zh-TW" dirty="0"/>
              <a:t>Global 3D Camera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C322DE6-C2BE-4B53-BC28-C43EBD0052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zh-TW" dirty="0"/>
              <a:t>A glimpse of now and next</a:t>
            </a:r>
            <a:endParaRPr lang="zh-TW" altLang="en-US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566FA85D-3B0A-4E0C-B8AC-042993910A93}"/>
              </a:ext>
            </a:extLst>
          </p:cNvPr>
          <p:cNvSpPr txBox="1">
            <a:spLocks/>
          </p:cNvSpPr>
          <p:nvPr/>
        </p:nvSpPr>
        <p:spPr>
          <a:xfrm>
            <a:off x="8077762" y="5471184"/>
            <a:ext cx="2447364" cy="495232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rgbClr val="408E93"/>
                </a:solidFill>
                <a:latin typeface="Agency FB" panose="020B0503020202020204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rtl="0">
              <a:spcBef>
                <a:spcPts val="1000"/>
              </a:spcBef>
            </a:pPr>
            <a:r>
              <a:rPr lang="en-US" altLang="zh-TW" sz="18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+mn-cs"/>
              </a:rPr>
              <a:t>Ding</a:t>
            </a:r>
          </a:p>
          <a:p>
            <a:pPr rtl="0">
              <a:spcBef>
                <a:spcPts val="1000"/>
              </a:spcBef>
            </a:pPr>
            <a:r>
              <a:rPr lang="en-US" altLang="zh-TW" sz="18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+mn-cs"/>
              </a:rPr>
              <a:t>2024/Q2</a:t>
            </a:r>
            <a:endParaRPr lang="zh-TW" altLang="en-US" sz="1800" b="1" dirty="0">
              <a:solidFill>
                <a:schemeClr val="bg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7580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BA943E-C889-F269-2858-2CC3E08A4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3D Camera Applications</a:t>
            </a:r>
            <a:endParaRPr lang="zh-TW" altLang="en-US" dirty="0"/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0F806633-3000-32CF-94F9-F4514602AB83}"/>
              </a:ext>
            </a:extLst>
          </p:cNvPr>
          <p:cNvGrpSpPr/>
          <p:nvPr/>
        </p:nvGrpSpPr>
        <p:grpSpPr>
          <a:xfrm>
            <a:off x="736992" y="1464667"/>
            <a:ext cx="4857750" cy="4944705"/>
            <a:chOff x="736992" y="1464667"/>
            <a:chExt cx="4857750" cy="4944705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055DC92-AA6F-63FE-C947-019077DBCD1A}"/>
                </a:ext>
              </a:extLst>
            </p:cNvPr>
            <p:cNvSpPr/>
            <p:nvPr/>
          </p:nvSpPr>
          <p:spPr>
            <a:xfrm>
              <a:off x="736992" y="2142781"/>
              <a:ext cx="4857750" cy="4266591"/>
            </a:xfrm>
            <a:prstGeom prst="rect">
              <a:avLst/>
            </a:prstGeom>
            <a:noFill/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3A558F76-C586-BD5F-6EA8-CF34D8355F31}"/>
                </a:ext>
              </a:extLst>
            </p:cNvPr>
            <p:cNvGrpSpPr/>
            <p:nvPr/>
          </p:nvGrpSpPr>
          <p:grpSpPr>
            <a:xfrm>
              <a:off x="736992" y="1464667"/>
              <a:ext cx="3517715" cy="409838"/>
              <a:chOff x="6223733" y="1283501"/>
              <a:chExt cx="3517715" cy="409838"/>
            </a:xfrm>
          </p:grpSpPr>
          <p:sp>
            <p:nvSpPr>
              <p:cNvPr id="7" name="橢圓​​ 3">
                <a:extLst>
                  <a:ext uri="{FF2B5EF4-FFF2-40B4-BE49-F238E27FC236}">
                    <a16:creationId xmlns:a16="http://schemas.microsoft.com/office/drawing/2014/main" id="{5696AC1B-0634-2ABF-1189-0F6B7DD0D4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 bwMode="blackWhite">
              <a:xfrm>
                <a:off x="6223733" y="1283501"/>
                <a:ext cx="409838" cy="409838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r>
                  <a:rPr lang="en-US" altLang="zh-TW" b="1" dirty="0">
                    <a:solidFill>
                      <a:schemeClr val="bg1"/>
                    </a:solidFill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Segoe UI Semibold" panose="020B0702040204020203" pitchFamily="34" charset="0"/>
                  </a:rPr>
                  <a:t>|</a:t>
                </a:r>
              </a:p>
            </p:txBody>
          </p:sp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993AD260-F0E4-086A-0DDA-7932002D4488}"/>
                  </a:ext>
                </a:extLst>
              </p:cNvPr>
              <p:cNvSpPr txBox="1"/>
              <p:nvPr/>
            </p:nvSpPr>
            <p:spPr>
              <a:xfrm>
                <a:off x="6635933" y="1324007"/>
                <a:ext cx="310551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altLang="zh-TW" b="1" dirty="0">
                    <a:solidFill>
                      <a:srgbClr val="7030A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Health Tech</a:t>
                </a:r>
                <a:endParaRPr lang="zh-TW" altLang="en-US" b="1" dirty="0">
                  <a:solidFill>
                    <a:srgbClr val="7030A0"/>
                  </a:solidFill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</p:grp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5CE99B62-DF66-893D-B7C7-D547C2085E1B}"/>
                </a:ext>
              </a:extLst>
            </p:cNvPr>
            <p:cNvSpPr txBox="1"/>
            <p:nvPr/>
          </p:nvSpPr>
          <p:spPr>
            <a:xfrm>
              <a:off x="736992" y="2151013"/>
              <a:ext cx="4358883" cy="42473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互動復健</a:t>
              </a:r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sz="1800" b="0" i="0" kern="1200" dirty="0">
                  <a:solidFill>
                    <a:schemeClr val="dk1"/>
                  </a:solidFill>
                  <a:effectLst/>
                  <a:latin typeface="+mn-lt"/>
                  <a:ea typeface="+mn-ea"/>
                  <a:cs typeface="+mn-cs"/>
                  <a:hlinkClick r:id="rId3"/>
                </a:rPr>
                <a:t>MIRA software platform</a:t>
              </a:r>
              <a:endParaRPr lang="zh-TW" alt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zh-TW" altLang="en-US" dirty="0"/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E91AA132-9B99-3FD0-ECC6-70C28A3D478C}"/>
              </a:ext>
            </a:extLst>
          </p:cNvPr>
          <p:cNvGrpSpPr/>
          <p:nvPr/>
        </p:nvGrpSpPr>
        <p:grpSpPr>
          <a:xfrm>
            <a:off x="6495535" y="1464667"/>
            <a:ext cx="4857750" cy="4944705"/>
            <a:chOff x="736992" y="1464667"/>
            <a:chExt cx="4857750" cy="4944705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E6DE458-A0BE-720F-CD87-0500BB8A4A42}"/>
                </a:ext>
              </a:extLst>
            </p:cNvPr>
            <p:cNvSpPr/>
            <p:nvPr/>
          </p:nvSpPr>
          <p:spPr>
            <a:xfrm>
              <a:off x="736992" y="2142781"/>
              <a:ext cx="4857750" cy="4266591"/>
            </a:xfrm>
            <a:prstGeom prst="rect">
              <a:avLst/>
            </a:prstGeom>
            <a:noFill/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DD9B5EAF-7B86-DABF-44C1-A01E96151A8C}"/>
                </a:ext>
              </a:extLst>
            </p:cNvPr>
            <p:cNvGrpSpPr/>
            <p:nvPr/>
          </p:nvGrpSpPr>
          <p:grpSpPr>
            <a:xfrm>
              <a:off x="736992" y="1464667"/>
              <a:ext cx="3517715" cy="409838"/>
              <a:chOff x="6223733" y="1283501"/>
              <a:chExt cx="3517715" cy="409838"/>
            </a:xfrm>
          </p:grpSpPr>
          <p:sp>
            <p:nvSpPr>
              <p:cNvPr id="19" name="橢圓​​ 3">
                <a:extLst>
                  <a:ext uri="{FF2B5EF4-FFF2-40B4-BE49-F238E27FC236}">
                    <a16:creationId xmlns:a16="http://schemas.microsoft.com/office/drawing/2014/main" id="{37E9EDBB-F601-562E-43D3-59A5136925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 bwMode="blackWhite">
              <a:xfrm>
                <a:off x="6223733" y="1283501"/>
                <a:ext cx="409838" cy="409838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r>
                  <a:rPr lang="en-US" altLang="zh-TW" b="1" dirty="0">
                    <a:solidFill>
                      <a:schemeClr val="bg1"/>
                    </a:solidFill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Segoe UI Semibold" panose="020B0702040204020203" pitchFamily="34" charset="0"/>
                  </a:rPr>
                  <a:t>|</a:t>
                </a:r>
              </a:p>
            </p:txBody>
          </p:sp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4C8CA2D0-24B4-F62E-3A3F-C0DF70ED15BC}"/>
                  </a:ext>
                </a:extLst>
              </p:cNvPr>
              <p:cNvSpPr txBox="1"/>
              <p:nvPr/>
            </p:nvSpPr>
            <p:spPr>
              <a:xfrm>
                <a:off x="6635933" y="1324007"/>
                <a:ext cx="310551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altLang="zh-TW" b="1" dirty="0">
                    <a:solidFill>
                      <a:srgbClr val="7030A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Fitness</a:t>
                </a:r>
                <a:endParaRPr lang="zh-TW" altLang="en-US" b="1" dirty="0">
                  <a:solidFill>
                    <a:srgbClr val="7030A0"/>
                  </a:solidFill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</p:grp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8EC6882C-7CE3-976E-B232-ED42C50ED329}"/>
                </a:ext>
              </a:extLst>
            </p:cNvPr>
            <p:cNvSpPr txBox="1"/>
            <p:nvPr/>
          </p:nvSpPr>
          <p:spPr>
            <a:xfrm>
              <a:off x="736992" y="2151013"/>
              <a:ext cx="4358883" cy="39703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互動運動</a:t>
              </a:r>
              <a:r>
                <a:rPr lang="en-US" altLang="zh-TW" dirty="0"/>
                <a:t>/</a:t>
              </a:r>
              <a:r>
                <a:rPr lang="zh-TW" altLang="en-US" dirty="0"/>
                <a:t>遊戲</a:t>
              </a:r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>
                <a:solidFill>
                  <a:schemeClr val="dk1"/>
                </a:solidFill>
              </a:endParaRPr>
            </a:p>
            <a:p>
              <a:endParaRPr lang="en-US" altLang="zh-TW" dirty="0">
                <a:solidFill>
                  <a:schemeClr val="dk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dirty="0" err="1">
                  <a:solidFill>
                    <a:schemeClr val="dk1"/>
                  </a:solidFill>
                  <a:hlinkClick r:id="rId4"/>
                </a:rPr>
                <a:t>Fittar</a:t>
              </a:r>
              <a:r>
                <a:rPr lang="en-US" altLang="zh-TW" dirty="0">
                  <a:solidFill>
                    <a:schemeClr val="dk1"/>
                  </a:solidFill>
                  <a:hlinkClick r:id="rId4"/>
                </a:rPr>
                <a:t> smart b</a:t>
              </a:r>
              <a:r>
                <a:rPr lang="en-US" altLang="zh-TW" sz="1800" b="0" i="0" kern="1200" dirty="0">
                  <a:solidFill>
                    <a:schemeClr val="dk1"/>
                  </a:solidFill>
                  <a:effectLst/>
                  <a:hlinkClick r:id="rId4"/>
                </a:rPr>
                <a:t>ox</a:t>
              </a:r>
              <a:endParaRPr lang="en-US" altLang="zh-TW" dirty="0"/>
            </a:p>
          </p:txBody>
        </p:sp>
      </p:grpSp>
      <p:pic>
        <p:nvPicPr>
          <p:cNvPr id="4" name="圖片 3">
            <a:extLst>
              <a:ext uri="{FF2B5EF4-FFF2-40B4-BE49-F238E27FC236}">
                <a16:creationId xmlns:a16="http://schemas.microsoft.com/office/drawing/2014/main" id="{91C1D2B8-706D-F6C6-2DA4-E2D68D9C56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500" y="2729710"/>
            <a:ext cx="4235446" cy="262311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8F9469A-E382-5E91-C15F-3C752273D87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0096"/>
          <a:stretch/>
        </p:blipFill>
        <p:spPr>
          <a:xfrm>
            <a:off x="7301472" y="2729710"/>
            <a:ext cx="3003669" cy="271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46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BA943E-C889-F269-2858-2CC3E08A4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3D Camera Applications</a:t>
            </a:r>
            <a:endParaRPr lang="zh-TW" altLang="en-US" dirty="0"/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0F806633-3000-32CF-94F9-F4514602AB83}"/>
              </a:ext>
            </a:extLst>
          </p:cNvPr>
          <p:cNvGrpSpPr/>
          <p:nvPr/>
        </p:nvGrpSpPr>
        <p:grpSpPr>
          <a:xfrm>
            <a:off x="3480193" y="1464667"/>
            <a:ext cx="4857750" cy="4944705"/>
            <a:chOff x="736992" y="1464667"/>
            <a:chExt cx="4857750" cy="4944705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055DC92-AA6F-63FE-C947-019077DBCD1A}"/>
                </a:ext>
              </a:extLst>
            </p:cNvPr>
            <p:cNvSpPr/>
            <p:nvPr/>
          </p:nvSpPr>
          <p:spPr>
            <a:xfrm>
              <a:off x="736992" y="2142781"/>
              <a:ext cx="4857750" cy="4266591"/>
            </a:xfrm>
            <a:prstGeom prst="rect">
              <a:avLst/>
            </a:prstGeom>
            <a:noFill/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3A558F76-C586-BD5F-6EA8-CF34D8355F31}"/>
                </a:ext>
              </a:extLst>
            </p:cNvPr>
            <p:cNvGrpSpPr/>
            <p:nvPr/>
          </p:nvGrpSpPr>
          <p:grpSpPr>
            <a:xfrm>
              <a:off x="736992" y="1464667"/>
              <a:ext cx="3517715" cy="409838"/>
              <a:chOff x="6223733" y="1283501"/>
              <a:chExt cx="3517715" cy="409838"/>
            </a:xfrm>
          </p:grpSpPr>
          <p:sp>
            <p:nvSpPr>
              <p:cNvPr id="7" name="橢圓​​ 3">
                <a:extLst>
                  <a:ext uri="{FF2B5EF4-FFF2-40B4-BE49-F238E27FC236}">
                    <a16:creationId xmlns:a16="http://schemas.microsoft.com/office/drawing/2014/main" id="{5696AC1B-0634-2ABF-1189-0F6B7DD0D4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 bwMode="blackWhite">
              <a:xfrm>
                <a:off x="6223733" y="1283501"/>
                <a:ext cx="409838" cy="409838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r>
                  <a:rPr lang="en-US" altLang="zh-TW" b="1" dirty="0">
                    <a:solidFill>
                      <a:schemeClr val="bg1"/>
                    </a:solidFill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Segoe UI Semibold" panose="020B0702040204020203" pitchFamily="34" charset="0"/>
                  </a:rPr>
                  <a:t>|</a:t>
                </a:r>
              </a:p>
            </p:txBody>
          </p:sp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993AD260-F0E4-086A-0DDA-7932002D4488}"/>
                  </a:ext>
                </a:extLst>
              </p:cNvPr>
              <p:cNvSpPr txBox="1"/>
              <p:nvPr/>
            </p:nvSpPr>
            <p:spPr>
              <a:xfrm>
                <a:off x="6635933" y="1324007"/>
                <a:ext cx="310551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altLang="zh-TW" b="1" dirty="0">
                    <a:solidFill>
                      <a:srgbClr val="7030A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Logistic</a:t>
                </a:r>
                <a:endParaRPr lang="zh-TW" altLang="en-US" b="1" dirty="0">
                  <a:solidFill>
                    <a:srgbClr val="7030A0"/>
                  </a:solidFill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</p:grp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5CE99B62-DF66-893D-B7C7-D547C2085E1B}"/>
                </a:ext>
              </a:extLst>
            </p:cNvPr>
            <p:cNvSpPr txBox="1"/>
            <p:nvPr/>
          </p:nvSpPr>
          <p:spPr>
            <a:xfrm>
              <a:off x="736992" y="2151013"/>
              <a:ext cx="4358883" cy="42473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貨品尺寸自動量測</a:t>
              </a:r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sz="1800" b="0" i="0" kern="1200" dirty="0">
                  <a:solidFill>
                    <a:schemeClr val="dk1"/>
                  </a:solidFill>
                  <a:effectLst/>
                  <a:latin typeface="+mn-lt"/>
                  <a:ea typeface="+mn-ea"/>
                  <a:cs typeface="+mn-cs"/>
                  <a:hlinkClick r:id="rId3"/>
                </a:rPr>
                <a:t>Cargo </a:t>
              </a:r>
              <a:r>
                <a:rPr lang="en-US" altLang="zh-TW" sz="1800" b="0" i="0" kern="1200" dirty="0" err="1">
                  <a:solidFill>
                    <a:schemeClr val="dk1"/>
                  </a:solidFill>
                  <a:effectLst/>
                  <a:latin typeface="+mn-lt"/>
                  <a:ea typeface="+mn-ea"/>
                  <a:cs typeface="+mn-cs"/>
                  <a:hlinkClick r:id="rId3"/>
                </a:rPr>
                <a:t>Spectre</a:t>
              </a:r>
              <a:endParaRPr lang="zh-TW" altLang="en-US" dirty="0"/>
            </a:p>
          </p:txBody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DC1989B4-FB30-748E-EFC0-A1461A2821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0728" y="2541023"/>
            <a:ext cx="2752872" cy="327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065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/>
          <a:p>
            <a:pPr rtl="0"/>
            <a:r>
              <a:rPr lang="zh-tw" dirty="0">
                <a:cs typeface="Segoe UI Light" panose="020B0502040204020203" pitchFamily="34" charset="0"/>
              </a:rPr>
              <a:t>有其他問題嗎？</a:t>
            </a:r>
          </a:p>
        </p:txBody>
      </p:sp>
      <p:pic>
        <p:nvPicPr>
          <p:cNvPr id="2" name="[操作說明搜尋] 按鈕特寫" descr="[操作說明搜尋] 按鈕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605989" y="1143000"/>
            <a:ext cx="1268511" cy="1189747"/>
          </a:xfrm>
          <a:prstGeom prst="rect">
            <a:avLst/>
          </a:prstGeom>
        </p:spPr>
      </p:pic>
      <p:pic>
        <p:nvPicPr>
          <p:cNvPr id="8" name="圖片 7" descr="指向右邊的箭號，含有 PowerPoint 小組部落格的超連結。選取影像以瀏覽 PowerPoint 小組部落格 ">
            <a:hlinkClick r:id="rId4" tooltip="選取此處以造訪 PowerPoint 小組部落格。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176" y="2826166"/>
            <a:ext cx="661940" cy="661940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F2F59E48-3701-2910-C511-E2A5ED36DE69}"/>
              </a:ext>
            </a:extLst>
          </p:cNvPr>
          <p:cNvSpPr txBox="1"/>
          <p:nvPr/>
        </p:nvSpPr>
        <p:spPr>
          <a:xfrm>
            <a:off x="1581150" y="29724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hlinkClick r:id="rId6"/>
              </a:rPr>
              <a:t>Solomon AI and 3D Vision - YouTube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字方塊 9">
            <a:extLst>
              <a:ext uri="{FF2B5EF4-FFF2-40B4-BE49-F238E27FC236}">
                <a16:creationId xmlns:a16="http://schemas.microsoft.com/office/drawing/2014/main" id="{F0912034-8044-67B6-9F10-8D8B8A02AA2F}"/>
              </a:ext>
            </a:extLst>
          </p:cNvPr>
          <p:cNvSpPr txBox="1"/>
          <p:nvPr/>
        </p:nvSpPr>
        <p:spPr>
          <a:xfrm>
            <a:off x="5711568" y="-86038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https://www.transparencymarketresearch.com/industrial-camera-market.html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C1DF533A-55F4-6520-49E0-4315CB680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7163" y="7405353"/>
            <a:ext cx="12002613" cy="3534268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3B18B03D-B6F5-EDD5-4A93-62A9B136A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85" y="7298264"/>
            <a:ext cx="10623400" cy="3748447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475BAA6A-086A-A482-9273-26A58A7366C2}"/>
              </a:ext>
            </a:extLst>
          </p:cNvPr>
          <p:cNvSpPr txBox="1"/>
          <p:nvPr/>
        </p:nvSpPr>
        <p:spPr>
          <a:xfrm>
            <a:off x="1262743" y="5647159"/>
            <a:ext cx="92455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TW" i="0" dirty="0">
                <a:solidFill>
                  <a:srgbClr val="427A8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global industry was valued at </a:t>
            </a:r>
            <a:r>
              <a:rPr lang="en-US" altLang="zh-TW" b="1" i="0" dirty="0">
                <a:solidFill>
                  <a:srgbClr val="427A8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US$ 13.8 Bn </a:t>
            </a:r>
            <a:r>
              <a:rPr lang="en-US" altLang="zh-TW" i="0" dirty="0">
                <a:solidFill>
                  <a:srgbClr val="427A8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in 2022.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427A86"/>
                </a:solidFill>
                <a:highlight>
                  <a:srgbClr val="FFFFFF"/>
                </a:highlight>
                <a:latin typeface="poppins" panose="00000500000000000000" pitchFamily="2" charset="0"/>
              </a:rPr>
              <a:t>It is estimated to advance at a CART of </a:t>
            </a:r>
            <a:r>
              <a:rPr lang="en-US" altLang="zh-TW" b="1" dirty="0">
                <a:solidFill>
                  <a:srgbClr val="427A86"/>
                </a:solidFill>
                <a:highlight>
                  <a:srgbClr val="FFFFFF"/>
                </a:highlight>
                <a:latin typeface="poppins" panose="00000500000000000000" pitchFamily="2" charset="0"/>
              </a:rPr>
              <a:t>14.08%</a:t>
            </a:r>
            <a:r>
              <a:rPr lang="en-US" altLang="zh-TW" dirty="0">
                <a:solidFill>
                  <a:srgbClr val="427A86"/>
                </a:solidFill>
                <a:highlight>
                  <a:srgbClr val="FFFFFF"/>
                </a:highlight>
                <a:latin typeface="poppins" panose="00000500000000000000" pitchFamily="2" charset="0"/>
              </a:rPr>
              <a:t> from 2023 to 2031.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TW" i="0" dirty="0">
                <a:solidFill>
                  <a:srgbClr val="427A8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value reaches </a:t>
            </a:r>
            <a:r>
              <a:rPr lang="en-US" altLang="zh-TW" b="1" i="0" dirty="0">
                <a:solidFill>
                  <a:srgbClr val="427A8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US$ 47.6 Bn</a:t>
            </a:r>
            <a:r>
              <a:rPr lang="en-US" altLang="zh-TW" i="0" dirty="0">
                <a:solidFill>
                  <a:srgbClr val="427A8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  in 2031.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5D1125DB-01F3-FA35-B8F7-5306EF0ABCF5}"/>
              </a:ext>
            </a:extLst>
          </p:cNvPr>
          <p:cNvSpPr txBox="1"/>
          <p:nvPr/>
        </p:nvSpPr>
        <p:spPr>
          <a:xfrm>
            <a:off x="8967416" y="5185494"/>
            <a:ext cx="2620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200" dirty="0">
                <a:solidFill>
                  <a:schemeClr val="accent6">
                    <a:lumMod val="75000"/>
                  </a:schemeClr>
                </a:solidFill>
              </a:rPr>
              <a:t>https://www.transparencymarketresearch.com/3d-cameras-market.html</a:t>
            </a:r>
          </a:p>
        </p:txBody>
      </p:sp>
      <p:pic>
        <p:nvPicPr>
          <p:cNvPr id="25" name="圖片 24">
            <a:extLst>
              <a:ext uri="{FF2B5EF4-FFF2-40B4-BE49-F238E27FC236}">
                <a16:creationId xmlns:a16="http://schemas.microsoft.com/office/drawing/2014/main" id="{237C5CD8-E2CE-4397-9A79-020A49CC48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268" y="1233181"/>
            <a:ext cx="8183117" cy="4391638"/>
          </a:xfrm>
          <a:prstGeom prst="rect">
            <a:avLst/>
          </a:prstGeom>
        </p:spPr>
      </p:pic>
      <p:sp>
        <p:nvSpPr>
          <p:cNvPr id="26" name="標題 1">
            <a:extLst>
              <a:ext uri="{FF2B5EF4-FFF2-40B4-BE49-F238E27FC236}">
                <a16:creationId xmlns:a16="http://schemas.microsoft.com/office/drawing/2014/main" id="{855A7330-011A-4649-C6C9-7F1D76C08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449263"/>
            <a:ext cx="10982325" cy="747712"/>
          </a:xfrm>
        </p:spPr>
        <p:txBody>
          <a:bodyPr/>
          <a:lstStyle/>
          <a:p>
            <a:r>
              <a:rPr lang="en-US" altLang="zh-TW" b="1" dirty="0"/>
              <a:t>3D Camera Market Growth Overview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806784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BE352C-7B1D-0D1F-490A-C3AA955C7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3D Camera Market Growth Overview</a:t>
            </a:r>
            <a:endParaRPr lang="zh-TW" altLang="en-US" b="1" dirty="0"/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21912FBC-2F97-F114-5457-B71D4CD21A12}"/>
              </a:ext>
            </a:extLst>
          </p:cNvPr>
          <p:cNvGrpSpPr>
            <a:grpSpLocks noChangeAspect="1"/>
          </p:cNvGrpSpPr>
          <p:nvPr/>
        </p:nvGrpSpPr>
        <p:grpSpPr>
          <a:xfrm>
            <a:off x="928249" y="1417811"/>
            <a:ext cx="10011671" cy="4560790"/>
            <a:chOff x="604434" y="1428224"/>
            <a:chExt cx="8540928" cy="3890797"/>
          </a:xfrm>
        </p:grpSpPr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1E5FE5DB-8133-2386-A2BA-4D5F6E7EC3E5}"/>
                </a:ext>
              </a:extLst>
            </p:cNvPr>
            <p:cNvGrpSpPr/>
            <p:nvPr/>
          </p:nvGrpSpPr>
          <p:grpSpPr>
            <a:xfrm>
              <a:off x="604434" y="1428224"/>
              <a:ext cx="8540928" cy="3890797"/>
              <a:chOff x="1912209" y="885754"/>
              <a:chExt cx="8540928" cy="3890797"/>
            </a:xfrm>
          </p:grpSpPr>
          <p:pic>
            <p:nvPicPr>
              <p:cNvPr id="4" name="圖片 3">
                <a:extLst>
                  <a:ext uri="{FF2B5EF4-FFF2-40B4-BE49-F238E27FC236}">
                    <a16:creationId xmlns:a16="http://schemas.microsoft.com/office/drawing/2014/main" id="{EA2F102D-0327-D770-AE7E-C4BF149C4B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582" r="705"/>
              <a:stretch/>
            </p:blipFill>
            <p:spPr>
              <a:xfrm>
                <a:off x="1912209" y="885754"/>
                <a:ext cx="6494866" cy="3747434"/>
              </a:xfrm>
              <a:prstGeom prst="rect">
                <a:avLst/>
              </a:prstGeom>
            </p:spPr>
          </p:pic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5A581815-0980-830E-3BFD-E3654DFF0CD2}"/>
                  </a:ext>
                </a:extLst>
              </p:cNvPr>
              <p:cNvSpPr txBox="1"/>
              <p:nvPr/>
            </p:nvSpPr>
            <p:spPr>
              <a:xfrm>
                <a:off x="8393581" y="4099443"/>
                <a:ext cx="205955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TW" altLang="en-US" sz="1200" b="1" dirty="0">
                    <a:solidFill>
                      <a:schemeClr val="accent2"/>
                    </a:solidFill>
                    <a:hlinkClick r:id="rId3"/>
                  </a:rPr>
                  <a:t>https://market.us/report/3d-camera-market/</a:t>
                </a:r>
                <a:endParaRPr lang="en-US" altLang="zh-TW" sz="1200" b="1" dirty="0">
                  <a:solidFill>
                    <a:schemeClr val="accent2"/>
                  </a:solidFill>
                </a:endParaRPr>
              </a:p>
              <a:p>
                <a:endParaRPr lang="zh-TW" altLang="en-US" sz="1400" b="1" dirty="0">
                  <a:solidFill>
                    <a:schemeClr val="accent2"/>
                  </a:solidFill>
                </a:endParaRPr>
              </a:p>
            </p:txBody>
          </p:sp>
        </p:grpSp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A720A001-C280-655E-A115-CCACB1B55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99300" y="1428224"/>
              <a:ext cx="1559231" cy="3245376"/>
            </a:xfrm>
            <a:prstGeom prst="rect">
              <a:avLst/>
            </a:prstGeom>
          </p:spPr>
        </p:pic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65AA4896-44B2-EAA0-72C1-6358FD61D5C7}"/>
              </a:ext>
            </a:extLst>
          </p:cNvPr>
          <p:cNvSpPr txBox="1"/>
          <p:nvPr/>
        </p:nvSpPr>
        <p:spPr>
          <a:xfrm>
            <a:off x="1154547" y="5978601"/>
            <a:ext cx="74959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1400" b="1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3D cameras are designed to capture images and videos in three dimensions, providing depth perception for a more immersive visual experience.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C1C49B9-5A73-8E2C-CE67-CAB241EB9428}"/>
              </a:ext>
            </a:extLst>
          </p:cNvPr>
          <p:cNvSpPr/>
          <p:nvPr/>
        </p:nvSpPr>
        <p:spPr>
          <a:xfrm>
            <a:off x="6578600" y="4140200"/>
            <a:ext cx="495300" cy="673100"/>
          </a:xfrm>
          <a:prstGeom prst="rect">
            <a:avLst/>
          </a:prstGeom>
          <a:noFill/>
          <a:ln w="38100">
            <a:solidFill>
              <a:srgbClr val="427A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3CA6B8E-5419-9384-ED54-FC4CD3A0EB4C}"/>
              </a:ext>
            </a:extLst>
          </p:cNvPr>
          <p:cNvSpPr txBox="1"/>
          <p:nvPr/>
        </p:nvSpPr>
        <p:spPr>
          <a:xfrm>
            <a:off x="6318250" y="5083539"/>
            <a:ext cx="12382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427A86"/>
                </a:solidFill>
                <a:highlight>
                  <a:srgbClr val="FFFFFF"/>
                </a:highlight>
                <a:latin typeface="poppins" panose="00000500000000000000" pitchFamily="2" charset="0"/>
              </a:rPr>
              <a:t>CAGR </a:t>
            </a:r>
            <a:r>
              <a:rPr lang="en-US" altLang="zh-TW" sz="1200" b="1" dirty="0">
                <a:solidFill>
                  <a:srgbClr val="427A86"/>
                </a:solidFill>
                <a:highlight>
                  <a:srgbClr val="FFFFFF"/>
                </a:highlight>
                <a:latin typeface="poppins" panose="00000500000000000000" pitchFamily="2" charset="0"/>
              </a:rPr>
              <a:t>14.08%</a:t>
            </a:r>
            <a:r>
              <a:rPr lang="en-US" altLang="zh-TW" sz="1200" dirty="0">
                <a:solidFill>
                  <a:srgbClr val="427A86"/>
                </a:solidFill>
                <a:highlight>
                  <a:srgbClr val="FFFFFF"/>
                </a:highlight>
                <a:latin typeface="poppins" panose="00000500000000000000" pitchFamily="2" charset="0"/>
              </a:rPr>
              <a:t> 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810390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BE352C-7B1D-0D1F-490A-C3AA955C7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3D Camera Market Growth Overview</a:t>
            </a:r>
            <a:endParaRPr lang="zh-TW" altLang="en-US" b="1" dirty="0"/>
          </a:p>
        </p:txBody>
      </p: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19389972-30FD-6BDA-BCD5-2261D65C8DB1}"/>
              </a:ext>
            </a:extLst>
          </p:cNvPr>
          <p:cNvGrpSpPr/>
          <p:nvPr/>
        </p:nvGrpSpPr>
        <p:grpSpPr>
          <a:xfrm>
            <a:off x="723331" y="5356963"/>
            <a:ext cx="5040161" cy="630791"/>
            <a:chOff x="7192744" y="1386986"/>
            <a:chExt cx="5040161" cy="630791"/>
          </a:xfrm>
        </p:grpSpPr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CA21DAEA-B776-6D52-2E19-4880BA656F2B}"/>
                </a:ext>
              </a:extLst>
            </p:cNvPr>
            <p:cNvSpPr txBox="1"/>
            <p:nvPr/>
          </p:nvSpPr>
          <p:spPr>
            <a:xfrm>
              <a:off x="7585281" y="1494557"/>
              <a:ext cx="464762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TW" sz="1400" b="0" i="0" dirty="0">
                  <a:solidFill>
                    <a:srgbClr val="363636"/>
                  </a:solidFill>
                  <a:effectLst/>
                  <a:latin typeface="poppins" panose="00000500000000000000" pitchFamily="2" charset="0"/>
                </a:rPr>
                <a:t>The 3D Camera market is expected to grow by </a:t>
              </a:r>
              <a:r>
                <a:rPr lang="en-US" altLang="zh-TW" sz="1400" b="1" i="0" dirty="0">
                  <a:solidFill>
                    <a:srgbClr val="01131B"/>
                  </a:solidFill>
                  <a:effectLst/>
                  <a:latin typeface="poppins" panose="00000500000000000000" pitchFamily="2" charset="0"/>
                </a:rPr>
                <a:t>29.1%</a:t>
              </a:r>
              <a:r>
                <a:rPr lang="en-US" altLang="zh-TW" sz="1400" b="0" i="0" dirty="0">
                  <a:solidFill>
                    <a:srgbClr val="363636"/>
                  </a:solidFill>
                  <a:effectLst/>
                  <a:latin typeface="poppins" panose="00000500000000000000" pitchFamily="2" charset="0"/>
                </a:rPr>
                <a:t> from 2024 until 2033.</a:t>
              </a:r>
            </a:p>
          </p:txBody>
        </p:sp>
        <p:sp>
          <p:nvSpPr>
            <p:cNvPr id="15" name="橢圓​​ 3">
              <a:extLst>
                <a:ext uri="{FF2B5EF4-FFF2-40B4-BE49-F238E27FC236}">
                  <a16:creationId xmlns:a16="http://schemas.microsoft.com/office/drawing/2014/main" id="{C17170C8-3A75-1834-A6A6-56489091A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blackWhite">
            <a:xfrm>
              <a:off x="7192744" y="1386986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altLang="zh-TW" b="1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Segoe UI Semibold" panose="020B0702040204020203" pitchFamily="34" charset="0"/>
                </a:rPr>
                <a:t>1</a:t>
              </a:r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21912FBC-2F97-F114-5457-B71D4CD21A12}"/>
              </a:ext>
            </a:extLst>
          </p:cNvPr>
          <p:cNvGrpSpPr/>
          <p:nvPr/>
        </p:nvGrpSpPr>
        <p:grpSpPr>
          <a:xfrm>
            <a:off x="928250" y="1417811"/>
            <a:ext cx="8540928" cy="3890797"/>
            <a:chOff x="604434" y="1428224"/>
            <a:chExt cx="8540928" cy="3890797"/>
          </a:xfrm>
        </p:grpSpPr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1E5FE5DB-8133-2386-A2BA-4D5F6E7EC3E5}"/>
                </a:ext>
              </a:extLst>
            </p:cNvPr>
            <p:cNvGrpSpPr/>
            <p:nvPr/>
          </p:nvGrpSpPr>
          <p:grpSpPr>
            <a:xfrm>
              <a:off x="604434" y="1428224"/>
              <a:ext cx="8540928" cy="3890797"/>
              <a:chOff x="1912209" y="885754"/>
              <a:chExt cx="8540928" cy="3890797"/>
            </a:xfrm>
          </p:grpSpPr>
          <p:pic>
            <p:nvPicPr>
              <p:cNvPr id="4" name="圖片 3">
                <a:extLst>
                  <a:ext uri="{FF2B5EF4-FFF2-40B4-BE49-F238E27FC236}">
                    <a16:creationId xmlns:a16="http://schemas.microsoft.com/office/drawing/2014/main" id="{EA2F102D-0327-D770-AE7E-C4BF149C4B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582" r="705"/>
              <a:stretch/>
            </p:blipFill>
            <p:spPr>
              <a:xfrm>
                <a:off x="1912209" y="885754"/>
                <a:ext cx="6494866" cy="3747434"/>
              </a:xfrm>
              <a:prstGeom prst="rect">
                <a:avLst/>
              </a:prstGeom>
            </p:spPr>
          </p:pic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5A581815-0980-830E-3BFD-E3654DFF0CD2}"/>
                  </a:ext>
                </a:extLst>
              </p:cNvPr>
              <p:cNvSpPr txBox="1"/>
              <p:nvPr/>
            </p:nvSpPr>
            <p:spPr>
              <a:xfrm>
                <a:off x="8393581" y="4099443"/>
                <a:ext cx="205955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TW" altLang="en-US" sz="1200" b="1" dirty="0">
                    <a:solidFill>
                      <a:schemeClr val="accent2"/>
                    </a:solidFill>
                    <a:hlinkClick r:id="rId4"/>
                  </a:rPr>
                  <a:t>https://market.us/report/3d-camera-market/</a:t>
                </a:r>
                <a:endParaRPr lang="en-US" altLang="zh-TW" sz="1200" b="1" dirty="0">
                  <a:solidFill>
                    <a:schemeClr val="accent2"/>
                  </a:solidFill>
                </a:endParaRPr>
              </a:p>
              <a:p>
                <a:endParaRPr lang="zh-TW" altLang="en-US" sz="1400" b="1" dirty="0">
                  <a:solidFill>
                    <a:schemeClr val="accent2"/>
                  </a:solidFill>
                </a:endParaRPr>
              </a:p>
            </p:txBody>
          </p:sp>
        </p:grpSp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A720A001-C280-655E-A115-CCACB1B55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99300" y="1428224"/>
              <a:ext cx="1559231" cy="3245376"/>
            </a:xfrm>
            <a:prstGeom prst="rect">
              <a:avLst/>
            </a:prstGeom>
          </p:spPr>
        </p:pic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FF874274-F963-2B45-D20A-C1E419F08D9D}"/>
              </a:ext>
            </a:extLst>
          </p:cNvPr>
          <p:cNvGrpSpPr/>
          <p:nvPr/>
        </p:nvGrpSpPr>
        <p:grpSpPr>
          <a:xfrm>
            <a:off x="5985685" y="5356963"/>
            <a:ext cx="5679842" cy="764345"/>
            <a:chOff x="6844401" y="1494255"/>
            <a:chExt cx="5679842" cy="764345"/>
          </a:xfrm>
        </p:grpSpPr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18489C70-D2A9-9287-C414-67FFE393F5FC}"/>
                </a:ext>
              </a:extLst>
            </p:cNvPr>
            <p:cNvSpPr txBox="1"/>
            <p:nvPr/>
          </p:nvSpPr>
          <p:spPr>
            <a:xfrm>
              <a:off x="7254238" y="1519936"/>
              <a:ext cx="5270005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400" b="0" i="0" dirty="0">
                  <a:solidFill>
                    <a:srgbClr val="363636"/>
                  </a:solidFill>
                  <a:effectLst/>
                  <a:latin typeface="poppins" panose="00000500000000000000" pitchFamily="2" charset="0"/>
                </a:rPr>
                <a:t>The market’s value for 2023 stood at </a:t>
              </a:r>
              <a:r>
                <a:rPr lang="en-US" altLang="zh-TW" sz="1400" b="1" i="0" dirty="0">
                  <a:solidFill>
                    <a:srgbClr val="01131B"/>
                  </a:solidFill>
                  <a:effectLst/>
                  <a:latin typeface="poppins" panose="00000500000000000000" pitchFamily="2" charset="0"/>
                </a:rPr>
                <a:t>USD 16.9 billion</a:t>
              </a:r>
              <a:r>
                <a:rPr lang="en-US" altLang="zh-TW" sz="1400" b="0" i="0" dirty="0">
                  <a:solidFill>
                    <a:srgbClr val="363636"/>
                  </a:solidFill>
                  <a:effectLst/>
                  <a:latin typeface="poppins" panose="00000500000000000000" pitchFamily="2" charset="0"/>
                </a:rPr>
                <a:t> </a:t>
              </a:r>
              <a:br>
                <a:rPr lang="en-US" altLang="zh-TW" sz="1400" b="0" i="0" dirty="0">
                  <a:solidFill>
                    <a:srgbClr val="363636"/>
                  </a:solidFill>
                  <a:effectLst/>
                  <a:latin typeface="poppins" panose="00000500000000000000" pitchFamily="2" charset="0"/>
                </a:rPr>
              </a:br>
              <a:r>
                <a:rPr lang="en-US" altLang="zh-TW" sz="1400" b="0" i="0" dirty="0">
                  <a:solidFill>
                    <a:srgbClr val="363636"/>
                  </a:solidFill>
                  <a:effectLst/>
                  <a:latin typeface="poppins" panose="00000500000000000000" pitchFamily="2" charset="0"/>
                </a:rPr>
                <a:t>and is projected to be </a:t>
              </a:r>
              <a:r>
                <a:rPr lang="en-US" altLang="zh-TW" sz="1400" b="1" i="0" dirty="0">
                  <a:solidFill>
                    <a:srgbClr val="01131B"/>
                  </a:solidFill>
                  <a:effectLst/>
                  <a:latin typeface="poppins" panose="00000500000000000000" pitchFamily="2" charset="0"/>
                </a:rPr>
                <a:t>USD 217.3 billion</a:t>
              </a:r>
              <a:r>
                <a:rPr lang="en-US" altLang="zh-TW" sz="1400" b="0" i="0" dirty="0">
                  <a:solidFill>
                    <a:srgbClr val="363636"/>
                  </a:solidFill>
                  <a:effectLst/>
                  <a:latin typeface="poppins" panose="00000500000000000000" pitchFamily="2" charset="0"/>
                </a:rPr>
                <a:t> in 2033.</a:t>
              </a:r>
            </a:p>
            <a:p>
              <a:pPr algn="l"/>
              <a:r>
                <a:rPr lang="en-US" altLang="zh-TW" sz="1400" b="1" dirty="0">
                  <a:solidFill>
                    <a:srgbClr val="D2472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 </a:t>
              </a:r>
            </a:p>
          </p:txBody>
        </p:sp>
        <p:sp>
          <p:nvSpPr>
            <p:cNvPr id="24" name="橢圓​​ 3">
              <a:extLst>
                <a:ext uri="{FF2B5EF4-FFF2-40B4-BE49-F238E27FC236}">
                  <a16:creationId xmlns:a16="http://schemas.microsoft.com/office/drawing/2014/main" id="{7F0A22A8-2E31-FD1C-404D-DA98A5DD7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blackWhite">
            <a:xfrm>
              <a:off x="6844401" y="1494255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altLang="zh-TW" b="1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65AA4896-44B2-EAA0-72C1-6358FD61D5C7}"/>
              </a:ext>
            </a:extLst>
          </p:cNvPr>
          <p:cNvSpPr txBox="1"/>
          <p:nvPr/>
        </p:nvSpPr>
        <p:spPr>
          <a:xfrm>
            <a:off x="9079346" y="1417811"/>
            <a:ext cx="28263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1200" b="0" i="0" dirty="0">
                <a:solidFill>
                  <a:srgbClr val="7030A0"/>
                </a:solidFill>
                <a:effectLst/>
                <a:latin typeface="poppins" panose="00000500000000000000" pitchFamily="2" charset="0"/>
              </a:rPr>
              <a:t>3D cameras are designed to capture images and videos in three dimensions, providing depth perception for a more immersive visual experience.</a:t>
            </a:r>
          </a:p>
        </p:txBody>
      </p:sp>
    </p:spTree>
    <p:extLst>
      <p:ext uri="{BB962C8B-B14F-4D97-AF65-F5344CB8AC3E}">
        <p14:creationId xmlns:p14="http://schemas.microsoft.com/office/powerpoint/2010/main" val="10048447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D58408-392A-CA1A-9C41-24386E011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3D Camera Driving Factors 2023</a:t>
            </a:r>
            <a:endParaRPr lang="zh-TW" alt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0A4F549-F366-53BC-31E2-BB5D48466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61" y="2028616"/>
            <a:ext cx="5630061" cy="381053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98F9437-923C-F779-5AC0-2893417EE102}"/>
              </a:ext>
            </a:extLst>
          </p:cNvPr>
          <p:cNvSpPr txBox="1"/>
          <p:nvPr/>
        </p:nvSpPr>
        <p:spPr>
          <a:xfrm>
            <a:off x="13022941" y="1977760"/>
            <a:ext cx="5630061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Consumer Demand for Enhanced Imaging: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increasing demand for high-quality 3D imaging in smartphones, tablets, and digital cameras is a major driving force.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Consumers seek immersive experiences and innovative photography capabilities, spurring manufacturers to integrate 3D cameras into their devices.</a:t>
            </a:r>
          </a:p>
          <a:p>
            <a:endParaRPr lang="en-US" altLang="zh-TW" sz="16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Growth of AR and VR: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proliferation of AR and VR applications across diverse industries, including gaming, healthcare, and education, is driving the uptake of 3D cameras.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These cameras play a crucial role in crafting lifelike and interactive virtual environments, ultimately elevating user experiences.</a:t>
            </a:r>
          </a:p>
          <a:p>
            <a:endParaRPr lang="en-US" altLang="zh-TW" sz="16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Industrial Automation and Robotics: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In industrial sectors, the need for automation, quality control, and precise object recognition is driving the demand for 3D cameras.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They play a vital role in applications like robotic assembly lines, ensuring efficiency and accuracy.</a:t>
            </a:r>
          </a:p>
          <a:p>
            <a:endParaRPr lang="en-US" altLang="zh-TW" sz="16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Advancements in Automotive Safety: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Advanced Driver Assistance Systems (ADAS) and autonomous vehicles depend on 3D cameras for functions such as depth perception, object detection, and collision avoidance.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increasing focus on vehicle safety and advancements in self-driving technology is driving the widespread adoption of 3D cameras in the automotive industry.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5336816-8477-027A-3511-FC11FA8BCB49}"/>
              </a:ext>
            </a:extLst>
          </p:cNvPr>
          <p:cNvSpPr txBox="1"/>
          <p:nvPr/>
        </p:nvSpPr>
        <p:spPr>
          <a:xfrm>
            <a:off x="6642998" y="2028616"/>
            <a:ext cx="4944568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16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Applications of 3D Cameras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TW" sz="1400" b="0" i="0" dirty="0">
                <a:solidFill>
                  <a:srgbClr val="363636"/>
                </a:solidFill>
                <a:effectLst/>
                <a:latin typeface="poppins" panose="00000500000000000000" pitchFamily="2" charset="0"/>
              </a:rPr>
              <a:t>Major applications include 3D modeling and design, augmented/virtual reality experiences, post-production VFX, and facial recognition.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altLang="zh-TW" sz="1400" b="0" i="0" dirty="0">
              <a:solidFill>
                <a:srgbClr val="363636"/>
              </a:solidFill>
              <a:effectLst/>
              <a:latin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Regional Dynamics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400" b="1" i="0" dirty="0">
                <a:solidFill>
                  <a:srgbClr val="363636"/>
                </a:solidFill>
                <a:effectLst/>
                <a:latin typeface="poppins" panose="00000500000000000000" pitchFamily="2" charset="0"/>
              </a:rPr>
              <a:t>Asia Pacific </a:t>
            </a:r>
            <a:r>
              <a:rPr lang="en-US" altLang="zh-TW" sz="1400" b="0" i="0" dirty="0">
                <a:solidFill>
                  <a:srgbClr val="363636"/>
                </a:solidFill>
                <a:effectLst/>
                <a:latin typeface="poppins" panose="00000500000000000000" pitchFamily="2" charset="0"/>
              </a:rPr>
              <a:t>emerged as the dominant player, capturing over</a:t>
            </a:r>
            <a:r>
              <a:rPr lang="en-US" altLang="zh-TW" sz="1400" b="1" dirty="0">
                <a:solidFill>
                  <a:srgbClr val="363636"/>
                </a:solidFill>
                <a:latin typeface="poppins" panose="00000500000000000000" pitchFamily="2" charset="0"/>
              </a:rPr>
              <a:t> 38.2% </a:t>
            </a:r>
            <a:r>
              <a:rPr lang="en-US" altLang="zh-TW" sz="1400" b="0" i="0" dirty="0">
                <a:solidFill>
                  <a:srgbClr val="363636"/>
                </a:solidFill>
                <a:effectLst/>
                <a:latin typeface="poppins" panose="00000500000000000000" pitchFamily="2" charset="0"/>
              </a:rPr>
              <a:t>of the market share, driven by a robust manufacturing ecosystem and the adoption of 3D imaging technologies.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zh-TW" sz="1400" b="0" i="0" dirty="0">
              <a:solidFill>
                <a:srgbClr val="363636"/>
              </a:solidFill>
              <a:effectLst/>
              <a:latin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Key Market Players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400" b="0" i="0" dirty="0">
                <a:solidFill>
                  <a:srgbClr val="363636"/>
                </a:solidFill>
                <a:effectLst/>
                <a:latin typeface="poppins" panose="00000500000000000000" pitchFamily="2" charset="0"/>
              </a:rPr>
              <a:t>Major players in the 3D camera market include Sony Corporation, Fujifilm Holdings Corporation, Panasonic Corporation, Canon Inc., Nikon Corporation, GoPro, Inc., and Samsung Electronics Co., Ltd.</a:t>
            </a:r>
          </a:p>
          <a:p>
            <a:endParaRPr lang="en-US" altLang="zh-TW" sz="14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87C0C183-2770-F609-0DB2-AFCB49B04A6A}"/>
              </a:ext>
            </a:extLst>
          </p:cNvPr>
          <p:cNvGrpSpPr/>
          <p:nvPr/>
        </p:nvGrpSpPr>
        <p:grpSpPr>
          <a:xfrm>
            <a:off x="736992" y="1464667"/>
            <a:ext cx="3517715" cy="409838"/>
            <a:chOff x="6223733" y="1283501"/>
            <a:chExt cx="3517715" cy="409838"/>
          </a:xfrm>
        </p:grpSpPr>
        <p:sp>
          <p:nvSpPr>
            <p:cNvPr id="18" name="橢圓​​ 3">
              <a:extLst>
                <a:ext uri="{FF2B5EF4-FFF2-40B4-BE49-F238E27FC236}">
                  <a16:creationId xmlns:a16="http://schemas.microsoft.com/office/drawing/2014/main" id="{B3CA4FD7-C3AC-75B3-7768-4FEBC9BF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blackWhite">
            <a:xfrm>
              <a:off x="6223733" y="1283501"/>
              <a:ext cx="409838" cy="409838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altLang="zh-TW" b="1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Segoe UI Semibold" panose="020B0702040204020203" pitchFamily="34" charset="0"/>
                </a:rPr>
                <a:t>|</a:t>
              </a:r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4349C2F1-BBE5-BB7C-BD52-8EFB4B2C6571}"/>
                </a:ext>
              </a:extLst>
            </p:cNvPr>
            <p:cNvSpPr txBox="1"/>
            <p:nvPr/>
          </p:nvSpPr>
          <p:spPr>
            <a:xfrm>
              <a:off x="6635933" y="1324007"/>
              <a:ext cx="31055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TW" b="1" dirty="0">
                  <a:solidFill>
                    <a:srgbClr val="7030A0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2023 Status Quo</a:t>
              </a:r>
              <a:endParaRPr lang="zh-TW" altLang="en-US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E17510CB-BB53-40E9-6A12-781678965314}"/>
              </a:ext>
            </a:extLst>
          </p:cNvPr>
          <p:cNvGrpSpPr/>
          <p:nvPr/>
        </p:nvGrpSpPr>
        <p:grpSpPr>
          <a:xfrm>
            <a:off x="520551" y="7519443"/>
            <a:ext cx="5139000" cy="1171027"/>
            <a:chOff x="303734" y="5255211"/>
            <a:chExt cx="5139000" cy="1171027"/>
          </a:xfrm>
        </p:grpSpPr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9F87DA3C-00D8-7116-E620-2BA89D3334CB}"/>
                </a:ext>
              </a:extLst>
            </p:cNvPr>
            <p:cNvSpPr txBox="1"/>
            <p:nvPr/>
          </p:nvSpPr>
          <p:spPr>
            <a:xfrm>
              <a:off x="713572" y="5318242"/>
              <a:ext cx="4729162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600" b="1" dirty="0">
                  <a:solidFill>
                    <a:srgbClr val="D2472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Challenges: 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altLang="zh-TW" sz="1200" b="0" i="0" dirty="0">
                  <a:solidFill>
                    <a:srgbClr val="363636"/>
                  </a:solidFill>
                  <a:effectLst/>
                  <a:highlight>
                    <a:srgbClr val="FFFFFF"/>
                  </a:highlight>
                  <a:latin typeface="poppins" panose="00000500000000000000" pitchFamily="2" charset="0"/>
                </a:rPr>
                <a:t>Challenges in calibration and accuracy, data processing complexity, interoperability, and ethical considerations are factors that need to be addressed in the 3D camera market</a:t>
              </a:r>
              <a:r>
                <a:rPr lang="en-US" altLang="zh-TW" sz="1400" b="0" i="0" dirty="0">
                  <a:solidFill>
                    <a:srgbClr val="363636"/>
                  </a:solidFill>
                  <a:effectLst/>
                  <a:highlight>
                    <a:srgbClr val="FFFFFF"/>
                  </a:highlight>
                  <a:latin typeface="poppins" panose="00000500000000000000" pitchFamily="2" charset="0"/>
                </a:rPr>
                <a:t>.</a:t>
              </a:r>
            </a:p>
          </p:txBody>
        </p:sp>
        <p:sp>
          <p:nvSpPr>
            <p:cNvPr id="22" name="橢圓​​ 3">
              <a:extLst>
                <a:ext uri="{FF2B5EF4-FFF2-40B4-BE49-F238E27FC236}">
                  <a16:creationId xmlns:a16="http://schemas.microsoft.com/office/drawing/2014/main" id="{3A441C4C-307B-561E-6CC3-92921A8E3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blackWhite">
            <a:xfrm>
              <a:off x="303734" y="5255211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altLang="zh-TW" b="1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Segoe UI Semibold" panose="020B0702040204020203" pitchFamily="34" charset="0"/>
                </a:rPr>
                <a:t>1</a:t>
              </a: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74641C40-48AB-EF11-39C2-8F2E8576A347}"/>
              </a:ext>
            </a:extLst>
          </p:cNvPr>
          <p:cNvGrpSpPr/>
          <p:nvPr/>
        </p:nvGrpSpPr>
        <p:grpSpPr>
          <a:xfrm>
            <a:off x="6283603" y="7482410"/>
            <a:ext cx="5449349" cy="1017384"/>
            <a:chOff x="6029079" y="5218178"/>
            <a:chExt cx="5449349" cy="1017384"/>
          </a:xfrm>
        </p:grpSpPr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42C86385-D102-5D85-488C-F04A716C4E6D}"/>
                </a:ext>
              </a:extLst>
            </p:cNvPr>
            <p:cNvSpPr txBox="1"/>
            <p:nvPr/>
          </p:nvSpPr>
          <p:spPr>
            <a:xfrm>
              <a:off x="6438917" y="5343010"/>
              <a:ext cx="5039511" cy="8925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400" b="1" dirty="0">
                  <a:solidFill>
                    <a:srgbClr val="D2472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Future Trends: 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altLang="zh-TW" sz="1200" b="0" i="0" dirty="0">
                  <a:solidFill>
                    <a:srgbClr val="363636"/>
                  </a:solidFill>
                  <a:effectLst/>
                  <a:highlight>
                    <a:srgbClr val="FFFFFF"/>
                  </a:highlight>
                  <a:latin typeface="poppins" panose="00000500000000000000" pitchFamily="2" charset="0"/>
                </a:rPr>
                <a:t>Depth sensing for photography and LiDAR integration are prominent trends in the 3D camera market.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endParaRPr lang="en-US" altLang="zh-TW" sz="14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endParaRPr>
            </a:p>
          </p:txBody>
        </p:sp>
        <p:sp>
          <p:nvSpPr>
            <p:cNvPr id="23" name="橢圓​​ 3">
              <a:extLst>
                <a:ext uri="{FF2B5EF4-FFF2-40B4-BE49-F238E27FC236}">
                  <a16:creationId xmlns:a16="http://schemas.microsoft.com/office/drawing/2014/main" id="{6737D388-4D4E-3A64-A19A-F54007C2B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blackWhite">
            <a:xfrm>
              <a:off x="6029079" y="5218178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altLang="zh-TW" b="1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Segoe UI Semibold" panose="020B0702040204020203" pitchFamily="34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67691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D58408-392A-CA1A-9C41-24386E011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3D Camera Driving Factors(2023)</a:t>
            </a:r>
            <a:endParaRPr lang="zh-TW" alt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0A4F549-F366-53BC-31E2-BB5D48466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939" y="1320535"/>
            <a:ext cx="5630061" cy="381053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98F9437-923C-F779-5AC0-2893417EE102}"/>
              </a:ext>
            </a:extLst>
          </p:cNvPr>
          <p:cNvSpPr txBox="1"/>
          <p:nvPr/>
        </p:nvSpPr>
        <p:spPr>
          <a:xfrm>
            <a:off x="12489541" y="1034139"/>
            <a:ext cx="5630061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Consumer Demand for Enhanced Imaging: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increasing demand for high-quality 3D imaging in smartphones, tablets, and digital cameras is a major driving force.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Consumers seek immersive experiences and innovative photography capabilities, spurring manufacturers to integrate 3D cameras into their devices.</a:t>
            </a:r>
          </a:p>
          <a:p>
            <a:endParaRPr lang="en-US" altLang="zh-TW" sz="16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Growth of AR and VR: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proliferation of AR and VR applications across diverse industries, including gaming, healthcare, and education, is driving the uptake of 3D cameras.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These cameras play a crucial role in crafting lifelike and interactive virtual environments, ultimately elevating user experiences.</a:t>
            </a:r>
          </a:p>
          <a:p>
            <a:endParaRPr lang="en-US" altLang="zh-TW" sz="16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Industrial Automation and Robotics: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In industrial sectors, the need for automation, quality control, and precise object recognition is driving the demand for 3D cameras.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They play a vital role in applications like robotic assembly lines, ensuring efficiency and accuracy.</a:t>
            </a:r>
          </a:p>
          <a:p>
            <a:endParaRPr lang="en-US" altLang="zh-TW" sz="16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Advancements in Automotive Safety: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Advanced Driver Assistance Systems (ADAS) and autonomous vehicles depend on 3D cameras for functions such as depth perception, object detection, and collision avoidance.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rPr>
              <a:t>The increasing focus on vehicle safety and advancements in self-driving technology is driving the widespread adoption of 3D cameras in the automotive industry.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5336816-8477-027A-3511-FC11FA8BCB49}"/>
              </a:ext>
            </a:extLst>
          </p:cNvPr>
          <p:cNvSpPr txBox="1"/>
          <p:nvPr/>
        </p:nvSpPr>
        <p:spPr>
          <a:xfrm>
            <a:off x="6642998" y="2028616"/>
            <a:ext cx="4944568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1400" b="1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Applications of 3D Cameras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poppins" panose="00000500000000000000" pitchFamily="2" charset="0"/>
              </a:rPr>
              <a:t>Major applications include 3D modeling and design, augmented/virtual reality experiences, post-production VFX, and facial recognition.</a:t>
            </a:r>
          </a:p>
          <a:p>
            <a:r>
              <a:rPr lang="en-US" altLang="zh-TW" sz="1400" b="1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Regional Dynamics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1" i="0" dirty="0">
                <a:solidFill>
                  <a:schemeClr val="bg1">
                    <a:lumMod val="65000"/>
                  </a:schemeClr>
                </a:solidFill>
                <a:effectLst/>
                <a:latin typeface="poppins" panose="00000500000000000000" pitchFamily="2" charset="0"/>
              </a:rPr>
              <a:t>Asia Pacific </a:t>
            </a:r>
            <a:r>
              <a:rPr lang="en-US" altLang="zh-TW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poppins" panose="00000500000000000000" pitchFamily="2" charset="0"/>
              </a:rPr>
              <a:t>emerged as the dominant player, capturing over </a:t>
            </a:r>
            <a:r>
              <a:rPr lang="en-US" altLang="zh-TW" sz="1200" b="1" i="0" dirty="0">
                <a:solidFill>
                  <a:schemeClr val="bg1">
                    <a:lumMod val="65000"/>
                  </a:schemeClr>
                </a:solidFill>
                <a:effectLst/>
                <a:latin typeface="poppins" panose="00000500000000000000" pitchFamily="2" charset="0"/>
              </a:rPr>
              <a:t>38.2%</a:t>
            </a:r>
            <a:r>
              <a:rPr lang="en-US" altLang="zh-TW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poppins" panose="00000500000000000000" pitchFamily="2" charset="0"/>
              </a:rPr>
              <a:t> of the market share, driven by a robust manufacturing ecosystem and the adoption of 3D imaging technologies.</a:t>
            </a:r>
          </a:p>
          <a:p>
            <a:r>
              <a:rPr lang="en-US" altLang="zh-TW" sz="1400" b="1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Key Market Players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200" b="0" i="0" dirty="0">
                <a:solidFill>
                  <a:schemeClr val="bg1">
                    <a:lumMod val="65000"/>
                  </a:schemeClr>
                </a:solidFill>
                <a:effectLst/>
                <a:latin typeface="poppins" panose="00000500000000000000" pitchFamily="2" charset="0"/>
              </a:rPr>
              <a:t>Major players in the 3D camera market include Sony Corporation, Fujifilm Holdings Corporation, Panasonic Corporation, Canon Inc., Nikon Corporation, GoPro, Inc., and Samsung Electronics Co., Ltd.</a:t>
            </a:r>
          </a:p>
          <a:p>
            <a:endParaRPr lang="en-US" altLang="zh-TW" sz="1400" b="1" dirty="0">
              <a:solidFill>
                <a:srgbClr val="D2472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87C0C183-2770-F609-0DB2-AFCB49B04A6A}"/>
              </a:ext>
            </a:extLst>
          </p:cNvPr>
          <p:cNvGrpSpPr/>
          <p:nvPr/>
        </p:nvGrpSpPr>
        <p:grpSpPr>
          <a:xfrm>
            <a:off x="6233160" y="1547454"/>
            <a:ext cx="3517715" cy="409838"/>
            <a:chOff x="6223733" y="1283501"/>
            <a:chExt cx="3517715" cy="409838"/>
          </a:xfrm>
        </p:grpSpPr>
        <p:sp>
          <p:nvSpPr>
            <p:cNvPr id="18" name="橢圓​​ 3">
              <a:extLst>
                <a:ext uri="{FF2B5EF4-FFF2-40B4-BE49-F238E27FC236}">
                  <a16:creationId xmlns:a16="http://schemas.microsoft.com/office/drawing/2014/main" id="{B3CA4FD7-C3AC-75B3-7768-4FEBC9BF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blackWhite">
            <a:xfrm>
              <a:off x="6223733" y="1283501"/>
              <a:ext cx="409838" cy="40983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altLang="zh-TW" b="1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Segoe UI Semibold" panose="020B0702040204020203" pitchFamily="34" charset="0"/>
                </a:rPr>
                <a:t>|</a:t>
              </a:r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4349C2F1-BBE5-BB7C-BD52-8EFB4B2C6571}"/>
                </a:ext>
              </a:extLst>
            </p:cNvPr>
            <p:cNvSpPr txBox="1"/>
            <p:nvPr/>
          </p:nvSpPr>
          <p:spPr>
            <a:xfrm>
              <a:off x="6635933" y="1324007"/>
              <a:ext cx="310551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zh-TW" b="1" dirty="0">
                  <a:solidFill>
                    <a:schemeClr val="bg1">
                      <a:lumMod val="6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2023 Status Quo</a:t>
              </a:r>
              <a:endParaRPr lang="zh-TW" altLang="en-US" b="1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E17510CB-BB53-40E9-6A12-781678965314}"/>
              </a:ext>
            </a:extLst>
          </p:cNvPr>
          <p:cNvGrpSpPr/>
          <p:nvPr/>
        </p:nvGrpSpPr>
        <p:grpSpPr>
          <a:xfrm>
            <a:off x="520551" y="5255211"/>
            <a:ext cx="5139000" cy="1263360"/>
            <a:chOff x="303734" y="5255211"/>
            <a:chExt cx="5139000" cy="1263360"/>
          </a:xfrm>
        </p:grpSpPr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9F87DA3C-00D8-7116-E620-2BA89D3334CB}"/>
                </a:ext>
              </a:extLst>
            </p:cNvPr>
            <p:cNvSpPr txBox="1"/>
            <p:nvPr/>
          </p:nvSpPr>
          <p:spPr>
            <a:xfrm>
              <a:off x="713572" y="5318242"/>
              <a:ext cx="4729162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600" b="1" dirty="0">
                  <a:solidFill>
                    <a:srgbClr val="D2472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Challenges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altLang="zh-TW" sz="1400" b="0" i="0" dirty="0">
                  <a:solidFill>
                    <a:srgbClr val="363636"/>
                  </a:solidFill>
                  <a:effectLst/>
                  <a:latin typeface="poppins" panose="00000500000000000000" pitchFamily="2" charset="0"/>
                </a:rPr>
                <a:t>Challenges in calibration and accuracy, data processing complexity, interoperability, and ethical considerations are factors that need to be addressed in the 3D camera market.</a:t>
              </a:r>
            </a:p>
          </p:txBody>
        </p:sp>
        <p:sp>
          <p:nvSpPr>
            <p:cNvPr id="22" name="橢圓​​ 3">
              <a:extLst>
                <a:ext uri="{FF2B5EF4-FFF2-40B4-BE49-F238E27FC236}">
                  <a16:creationId xmlns:a16="http://schemas.microsoft.com/office/drawing/2014/main" id="{3A441C4C-307B-561E-6CC3-92921A8E3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blackWhite">
            <a:xfrm>
              <a:off x="303734" y="5255211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altLang="zh-TW" b="1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Segoe UI Semibold" panose="020B0702040204020203" pitchFamily="34" charset="0"/>
                </a:rPr>
                <a:t>1</a:t>
              </a: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74641C40-48AB-EF11-39C2-8F2E8576A347}"/>
              </a:ext>
            </a:extLst>
          </p:cNvPr>
          <p:cNvGrpSpPr/>
          <p:nvPr/>
        </p:nvGrpSpPr>
        <p:grpSpPr>
          <a:xfrm>
            <a:off x="6283603" y="5218178"/>
            <a:ext cx="5449349" cy="1325161"/>
            <a:chOff x="6029079" y="5218178"/>
            <a:chExt cx="5449349" cy="1325161"/>
          </a:xfrm>
        </p:grpSpPr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42C86385-D102-5D85-488C-F04A716C4E6D}"/>
                </a:ext>
              </a:extLst>
            </p:cNvPr>
            <p:cNvSpPr txBox="1"/>
            <p:nvPr/>
          </p:nvSpPr>
          <p:spPr>
            <a:xfrm>
              <a:off x="6438917" y="5343010"/>
              <a:ext cx="5039511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600" b="1" dirty="0">
                  <a:solidFill>
                    <a:srgbClr val="D24726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Future Trends 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US" altLang="zh-TW" sz="1400" b="0" i="0" dirty="0">
                  <a:solidFill>
                    <a:srgbClr val="363636"/>
                  </a:solidFill>
                  <a:effectLst/>
                  <a:latin typeface="poppins" panose="00000500000000000000" pitchFamily="2" charset="0"/>
                </a:rPr>
                <a:t>Depth sensing for photography and LiDAR integration are prominent trends in the 3D camera market.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endParaRPr lang="en-US" altLang="zh-TW" sz="1400" b="0" i="0" dirty="0">
                <a:solidFill>
                  <a:srgbClr val="363636"/>
                </a:solidFill>
                <a:effectLst/>
                <a:highlight>
                  <a:srgbClr val="FFFFFF"/>
                </a:highlight>
                <a:latin typeface="poppins" panose="00000500000000000000" pitchFamily="2" charset="0"/>
              </a:endParaRPr>
            </a:p>
          </p:txBody>
        </p:sp>
        <p:sp>
          <p:nvSpPr>
            <p:cNvPr id="23" name="橢圓​​ 3">
              <a:extLst>
                <a:ext uri="{FF2B5EF4-FFF2-40B4-BE49-F238E27FC236}">
                  <a16:creationId xmlns:a16="http://schemas.microsoft.com/office/drawing/2014/main" id="{6737D388-4D4E-3A64-A19A-F54007C2B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blackWhite">
            <a:xfrm>
              <a:off x="6029079" y="5218178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altLang="zh-TW" b="1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Segoe UI Semibold" panose="020B0702040204020203" pitchFamily="34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56547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BE352C-7B1D-0D1F-490A-C3AA955C7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3D Camera Growth Opportunities</a:t>
            </a:r>
            <a:endParaRPr lang="zh-TW" altLang="en-US" b="1" dirty="0"/>
          </a:p>
        </p:txBody>
      </p:sp>
      <p:sp>
        <p:nvSpPr>
          <p:cNvPr id="3" name="橢圓​​ 3">
            <a:extLst>
              <a:ext uri="{FF2B5EF4-FFF2-40B4-BE49-F238E27FC236}">
                <a16:creationId xmlns:a16="http://schemas.microsoft.com/office/drawing/2014/main" id="{8F920B76-0421-B398-FF8A-E33826E76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80080" y="1709644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n-US" altLang="zh-TW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bold" panose="020B0702040204020203" pitchFamily="34" charset="0"/>
              </a:rPr>
              <a:t>a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CA94647-8C5A-C40E-98FB-B98D7B16B5EF}"/>
              </a:ext>
            </a:extLst>
          </p:cNvPr>
          <p:cNvSpPr txBox="1"/>
          <p:nvPr/>
        </p:nvSpPr>
        <p:spPr>
          <a:xfrm>
            <a:off x="1388843" y="1759684"/>
            <a:ext cx="969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Healthcare Imaging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600" b="0" i="0" dirty="0">
                <a:solidFill>
                  <a:srgbClr val="363636"/>
                </a:solidFill>
                <a:effectLst/>
                <a:latin typeface="poppins" panose="00000500000000000000" pitchFamily="2" charset="0"/>
              </a:rPr>
              <a:t>The healthcare sector offers significant growth opportunities for 3D cameras in medical imaging, surgical navigation, and patient monitoring.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600" b="0" i="0" dirty="0">
                <a:solidFill>
                  <a:srgbClr val="363636"/>
                </a:solidFill>
                <a:effectLst/>
                <a:latin typeface="poppins" panose="00000500000000000000" pitchFamily="2" charset="0"/>
              </a:rPr>
              <a:t>The ability to capture precise 3D anatomical data enhances diagnostics and treatment.</a:t>
            </a:r>
          </a:p>
          <a:p>
            <a:pPr algn="l"/>
            <a:endParaRPr lang="en-US" altLang="zh-TW" sz="1600" b="0" i="0" dirty="0">
              <a:solidFill>
                <a:srgbClr val="363636"/>
              </a:solidFill>
              <a:effectLst/>
              <a:highlight>
                <a:srgbClr val="FFFFFF"/>
              </a:highlight>
              <a:latin typeface="poppins" panose="00000500000000000000" pitchFamily="2" charset="0"/>
            </a:endParaRPr>
          </a:p>
          <a:p>
            <a:pPr algn="l"/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Customized 3D Scanning Solutions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rgbClr val="363636"/>
                </a:solidFill>
                <a:latin typeface="poppins" panose="00000500000000000000" pitchFamily="2" charset="0"/>
              </a:rPr>
              <a:t>Tailoring 3D camera solutions for specific industries, such as manufacturing and architecture, presents opportunities for providers to meet specialized needs and gain a competitive edge.</a:t>
            </a:r>
          </a:p>
          <a:p>
            <a:pPr algn="l"/>
            <a:endParaRPr lang="en-US" altLang="zh-TW" sz="1600" b="0" i="0" dirty="0">
              <a:solidFill>
                <a:srgbClr val="363636"/>
              </a:solidFill>
              <a:effectLst/>
              <a:highlight>
                <a:srgbClr val="FFFFFF"/>
              </a:highlight>
              <a:latin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Miniaturization and Wearable Devices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rgbClr val="363636"/>
                </a:solidFill>
                <a:latin typeface="poppins" panose="00000500000000000000" pitchFamily="2" charset="0"/>
              </a:rPr>
              <a:t>Advancements in miniaturizing 3D camera technology open doors for wearable devices and applications like AR glasses, where compact and lightweight cameras are essential.</a:t>
            </a:r>
          </a:p>
          <a:p>
            <a:pPr algn="l"/>
            <a:endParaRPr lang="en-US" altLang="zh-TW" sz="1600" b="0" i="0" dirty="0">
              <a:solidFill>
                <a:srgbClr val="363636"/>
              </a:solidFill>
              <a:effectLst/>
              <a:highlight>
                <a:srgbClr val="FFFFFF"/>
              </a:highlight>
              <a:latin typeface="poppins" panose="00000500000000000000" pitchFamily="2" charset="0"/>
            </a:endParaRPr>
          </a:p>
          <a:p>
            <a:r>
              <a:rPr lang="en-US" altLang="zh-TW" sz="1600" b="1" dirty="0">
                <a:solidFill>
                  <a:srgbClr val="D2472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rgbClr val="363636"/>
                </a:solidFill>
                <a:latin typeface="poppins" panose="00000500000000000000" pitchFamily="2" charset="0"/>
              </a:rPr>
              <a:t>Integrating artificial intelligence (AI) with 3D cameras for real-time object recognition and analysis enhances their capabilities.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rgbClr val="363636"/>
                </a:solidFill>
                <a:latin typeface="poppins" panose="00000500000000000000" pitchFamily="2" charset="0"/>
              </a:rPr>
              <a:t>This integration can drive growth in applications like retail analytics and security.</a:t>
            </a:r>
          </a:p>
        </p:txBody>
      </p:sp>
      <p:sp>
        <p:nvSpPr>
          <p:cNvPr id="10" name="橢圓​​ 3">
            <a:extLst>
              <a:ext uri="{FF2B5EF4-FFF2-40B4-BE49-F238E27FC236}">
                <a16:creationId xmlns:a16="http://schemas.microsoft.com/office/drawing/2014/main" id="{5CB5D8C6-86BA-0C15-A0A1-757F17D3E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79006" y="2940725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n-US" altLang="zh-TW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bold" panose="020B0702040204020203" pitchFamily="34" charset="0"/>
              </a:rPr>
              <a:t>b</a:t>
            </a:r>
          </a:p>
        </p:txBody>
      </p:sp>
      <p:sp>
        <p:nvSpPr>
          <p:cNvPr id="12" name="橢圓​​ 3">
            <a:extLst>
              <a:ext uri="{FF2B5EF4-FFF2-40B4-BE49-F238E27FC236}">
                <a16:creationId xmlns:a16="http://schemas.microsoft.com/office/drawing/2014/main" id="{9557FC27-7121-9402-96FC-EC623B44FB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79006" y="4141740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n-US" altLang="zh-TW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bold" panose="020B0702040204020203" pitchFamily="34" charset="0"/>
              </a:rPr>
              <a:t>c</a:t>
            </a:r>
          </a:p>
        </p:txBody>
      </p:sp>
      <p:sp>
        <p:nvSpPr>
          <p:cNvPr id="14" name="橢圓​​ 3">
            <a:extLst>
              <a:ext uri="{FF2B5EF4-FFF2-40B4-BE49-F238E27FC236}">
                <a16:creationId xmlns:a16="http://schemas.microsoft.com/office/drawing/2014/main" id="{70570100-56A0-146D-534B-376C522D4A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79004" y="5123765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n-US" altLang="zh-TW" b="1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Segoe UI Semibold" panose="020B0702040204020203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688845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BE365E-4232-6D58-3F60-C5901DAA4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3D Camera Application with Artificial Intelligence (AI)</a:t>
            </a:r>
            <a:endParaRPr lang="zh-TW" altLang="en-US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B6115EF-6845-C808-A49F-346F61D98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788" y="1934762"/>
            <a:ext cx="1446788" cy="284058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3140532-2497-F64A-2B89-7A1D8AFC3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155" y="1706034"/>
            <a:ext cx="2567222" cy="164901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692922F-0D4C-C323-DF5F-18BCAF6C2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153" y="1934775"/>
            <a:ext cx="3338271" cy="382863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938103A6-181D-E1CD-09E7-19E1CC0262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110" y="4027040"/>
            <a:ext cx="2236904" cy="224985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410D3E02-EAAB-E12E-11C7-14579525DC35}"/>
              </a:ext>
            </a:extLst>
          </p:cNvPr>
          <p:cNvSpPr/>
          <p:nvPr/>
        </p:nvSpPr>
        <p:spPr>
          <a:xfrm>
            <a:off x="604434" y="1470206"/>
            <a:ext cx="10983132" cy="5113668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1047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019F29A-2CD2-0CE8-D44E-B5953EE2C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434" y="1476102"/>
            <a:ext cx="3362794" cy="390579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32C24B98-7DC2-5EF6-61C8-81F39BBA4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692" y="1476102"/>
            <a:ext cx="3467584" cy="383911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7ACA7E9-2056-FA44-890D-A743ADC7A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8004" y="4484985"/>
            <a:ext cx="3515262" cy="1660456"/>
          </a:xfrm>
          <a:prstGeom prst="rect">
            <a:avLst/>
          </a:prstGeom>
        </p:spPr>
      </p:pic>
      <p:sp>
        <p:nvSpPr>
          <p:cNvPr id="15" name="標題 1">
            <a:extLst>
              <a:ext uri="{FF2B5EF4-FFF2-40B4-BE49-F238E27FC236}">
                <a16:creationId xmlns:a16="http://schemas.microsoft.com/office/drawing/2014/main" id="{F91B5BB6-2186-A7DC-2CA0-8A0873AFD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altLang="zh-TW" b="1" dirty="0"/>
              <a:t>3D Camera Application with Artificial Intelligence (AI)</a:t>
            </a:r>
            <a:endParaRPr lang="zh-TW" altLang="en-US" b="1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0976F72-1B25-2930-892D-614B18664EDB}"/>
              </a:ext>
            </a:extLst>
          </p:cNvPr>
          <p:cNvSpPr/>
          <p:nvPr/>
        </p:nvSpPr>
        <p:spPr>
          <a:xfrm>
            <a:off x="604434" y="1349406"/>
            <a:ext cx="10983132" cy="5059966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3861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BA943E-C889-F269-2858-2CC3E08A4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3D Camera Applications</a:t>
            </a:r>
            <a:endParaRPr lang="zh-TW" altLang="en-US" dirty="0"/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0F806633-3000-32CF-94F9-F4514602AB83}"/>
              </a:ext>
            </a:extLst>
          </p:cNvPr>
          <p:cNvGrpSpPr/>
          <p:nvPr/>
        </p:nvGrpSpPr>
        <p:grpSpPr>
          <a:xfrm>
            <a:off x="736992" y="1464667"/>
            <a:ext cx="4857750" cy="4944705"/>
            <a:chOff x="736992" y="1464667"/>
            <a:chExt cx="4857750" cy="4944705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055DC92-AA6F-63FE-C947-019077DBCD1A}"/>
                </a:ext>
              </a:extLst>
            </p:cNvPr>
            <p:cNvSpPr/>
            <p:nvPr/>
          </p:nvSpPr>
          <p:spPr>
            <a:xfrm>
              <a:off x="736992" y="2142781"/>
              <a:ext cx="4857750" cy="4266591"/>
            </a:xfrm>
            <a:prstGeom prst="rect">
              <a:avLst/>
            </a:prstGeom>
            <a:noFill/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3A558F76-C586-BD5F-6EA8-CF34D8355F31}"/>
                </a:ext>
              </a:extLst>
            </p:cNvPr>
            <p:cNvGrpSpPr/>
            <p:nvPr/>
          </p:nvGrpSpPr>
          <p:grpSpPr>
            <a:xfrm>
              <a:off x="736992" y="1464667"/>
              <a:ext cx="3515353" cy="409838"/>
              <a:chOff x="6223733" y="1283501"/>
              <a:chExt cx="3515353" cy="409838"/>
            </a:xfrm>
          </p:grpSpPr>
          <p:sp>
            <p:nvSpPr>
              <p:cNvPr id="7" name="橢圓​​ 3">
                <a:extLst>
                  <a:ext uri="{FF2B5EF4-FFF2-40B4-BE49-F238E27FC236}">
                    <a16:creationId xmlns:a16="http://schemas.microsoft.com/office/drawing/2014/main" id="{5696AC1B-0634-2ABF-1189-0F6B7DD0D4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 bwMode="blackWhite">
              <a:xfrm>
                <a:off x="6223733" y="1283501"/>
                <a:ext cx="409838" cy="409838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r>
                  <a:rPr lang="en-US" altLang="zh-TW" b="1" dirty="0">
                    <a:solidFill>
                      <a:schemeClr val="bg1"/>
                    </a:solidFill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Segoe UI Semibold" panose="020B0702040204020203" pitchFamily="34" charset="0"/>
                  </a:rPr>
                  <a:t>|</a:t>
                </a:r>
              </a:p>
            </p:txBody>
          </p:sp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993AD260-F0E4-086A-0DDA-7932002D4488}"/>
                  </a:ext>
                </a:extLst>
              </p:cNvPr>
              <p:cNvSpPr txBox="1"/>
              <p:nvPr/>
            </p:nvSpPr>
            <p:spPr>
              <a:xfrm>
                <a:off x="6633571" y="1324007"/>
                <a:ext cx="310551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altLang="zh-TW" b="1" dirty="0">
                    <a:solidFill>
                      <a:srgbClr val="7030A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Robotics</a:t>
                </a:r>
                <a:endParaRPr lang="zh-TW" altLang="en-US" b="1" dirty="0">
                  <a:solidFill>
                    <a:srgbClr val="7030A0"/>
                  </a:solidFill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</p:grp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5CE99B62-DF66-893D-B7C7-D547C2085E1B}"/>
                </a:ext>
              </a:extLst>
            </p:cNvPr>
            <p:cNvSpPr txBox="1"/>
            <p:nvPr/>
          </p:nvSpPr>
          <p:spPr>
            <a:xfrm>
              <a:off x="736992" y="2151013"/>
              <a:ext cx="4358883" cy="39703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工廠自走清潔機器人</a:t>
              </a:r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sz="1800" b="0" i="0" kern="1200" dirty="0" err="1">
                  <a:solidFill>
                    <a:schemeClr val="dk1"/>
                  </a:solidFill>
                  <a:effectLst/>
                  <a:latin typeface="+mn-lt"/>
                  <a:ea typeface="+mn-ea"/>
                  <a:cs typeface="+mn-cs"/>
                  <a:hlinkClick r:id="rId3"/>
                </a:rPr>
                <a:t>Lionsbot</a:t>
              </a:r>
              <a:endParaRPr lang="zh-TW" altLang="en-US" dirty="0"/>
            </a:p>
          </p:txBody>
        </p:sp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9967D9C7-DB5B-5591-26D6-AFFAB3520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8715" y="2729172"/>
              <a:ext cx="4589799" cy="2664161"/>
            </a:xfrm>
            <a:prstGeom prst="rect">
              <a:avLst/>
            </a:prstGeom>
          </p:spPr>
        </p:pic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E91AA132-9B99-3FD0-ECC6-70C28A3D478C}"/>
              </a:ext>
            </a:extLst>
          </p:cNvPr>
          <p:cNvGrpSpPr/>
          <p:nvPr/>
        </p:nvGrpSpPr>
        <p:grpSpPr>
          <a:xfrm>
            <a:off x="6495535" y="1464667"/>
            <a:ext cx="4857750" cy="4944705"/>
            <a:chOff x="736992" y="1464667"/>
            <a:chExt cx="4857750" cy="4944705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E6DE458-A0BE-720F-CD87-0500BB8A4A42}"/>
                </a:ext>
              </a:extLst>
            </p:cNvPr>
            <p:cNvSpPr/>
            <p:nvPr/>
          </p:nvSpPr>
          <p:spPr>
            <a:xfrm>
              <a:off x="736992" y="2142781"/>
              <a:ext cx="4857750" cy="4266591"/>
            </a:xfrm>
            <a:prstGeom prst="rect">
              <a:avLst/>
            </a:prstGeom>
            <a:noFill/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DD9B5EAF-7B86-DABF-44C1-A01E96151A8C}"/>
                </a:ext>
              </a:extLst>
            </p:cNvPr>
            <p:cNvGrpSpPr/>
            <p:nvPr/>
          </p:nvGrpSpPr>
          <p:grpSpPr>
            <a:xfrm>
              <a:off x="736992" y="1464667"/>
              <a:ext cx="3517715" cy="409838"/>
              <a:chOff x="6223733" y="1283501"/>
              <a:chExt cx="3517715" cy="409838"/>
            </a:xfrm>
          </p:grpSpPr>
          <p:sp>
            <p:nvSpPr>
              <p:cNvPr id="19" name="橢圓​​ 3">
                <a:extLst>
                  <a:ext uri="{FF2B5EF4-FFF2-40B4-BE49-F238E27FC236}">
                    <a16:creationId xmlns:a16="http://schemas.microsoft.com/office/drawing/2014/main" id="{37E9EDBB-F601-562E-43D3-59A5136925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 bwMode="blackWhite">
              <a:xfrm>
                <a:off x="6223733" y="1283501"/>
                <a:ext cx="409838" cy="409838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r>
                  <a:rPr lang="en-US" altLang="zh-TW" b="1" dirty="0">
                    <a:solidFill>
                      <a:schemeClr val="bg1"/>
                    </a:solidFill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Segoe UI Semibold" panose="020B0702040204020203" pitchFamily="34" charset="0"/>
                  </a:rPr>
                  <a:t>|</a:t>
                </a:r>
              </a:p>
            </p:txBody>
          </p:sp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4C8CA2D0-24B4-F62E-3A3F-C0DF70ED15BC}"/>
                  </a:ext>
                </a:extLst>
              </p:cNvPr>
              <p:cNvSpPr txBox="1"/>
              <p:nvPr/>
            </p:nvSpPr>
            <p:spPr>
              <a:xfrm>
                <a:off x="6635933" y="1324007"/>
                <a:ext cx="310551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altLang="zh-TW" b="1" dirty="0">
                    <a:solidFill>
                      <a:srgbClr val="7030A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Robotics</a:t>
                </a:r>
                <a:endParaRPr lang="zh-TW" altLang="en-US" b="1" dirty="0">
                  <a:solidFill>
                    <a:srgbClr val="7030A0"/>
                  </a:solidFill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</p:grp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8EC6882C-7CE3-976E-B232-ED42C50ED329}"/>
                </a:ext>
              </a:extLst>
            </p:cNvPr>
            <p:cNvSpPr txBox="1"/>
            <p:nvPr/>
          </p:nvSpPr>
          <p:spPr>
            <a:xfrm>
              <a:off x="736992" y="2151013"/>
              <a:ext cx="4358883" cy="42473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自動撿貨</a:t>
              </a:r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/>
            </a:p>
            <a:p>
              <a:endParaRPr lang="en-US" altLang="zh-TW" dirty="0">
                <a:solidFill>
                  <a:schemeClr val="dk1"/>
                </a:solidFill>
              </a:endParaRPr>
            </a:p>
            <a:p>
              <a:endParaRPr lang="en-US" altLang="zh-TW" dirty="0">
                <a:solidFill>
                  <a:schemeClr val="dk1"/>
                </a:solidFill>
                <a:hlinkClick r:id="rId5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dirty="0">
                  <a:solidFill>
                    <a:schemeClr val="dk1"/>
                  </a:solidFill>
                  <a:hlinkClick r:id="rId5"/>
                </a:rPr>
                <a:t>Pelican Robotics</a:t>
              </a:r>
              <a:endParaRPr lang="en-US" altLang="zh-TW" dirty="0">
                <a:solidFill>
                  <a:schemeClr val="dk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dirty="0">
                  <a:hlinkClick r:id="rId6"/>
                </a:rPr>
                <a:t>Solomon</a:t>
              </a:r>
              <a:endParaRPr lang="zh-TW" altLang="en-US" dirty="0"/>
            </a:p>
          </p:txBody>
        </p:sp>
      </p:grpSp>
      <p:pic>
        <p:nvPicPr>
          <p:cNvPr id="21" name="圖片 20">
            <a:extLst>
              <a:ext uri="{FF2B5EF4-FFF2-40B4-BE49-F238E27FC236}">
                <a16:creationId xmlns:a16="http://schemas.microsoft.com/office/drawing/2014/main" id="{D54CAAA6-98F3-557F-B679-A5D38EFCB3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522"/>
          <a:stretch/>
        </p:blipFill>
        <p:spPr>
          <a:xfrm>
            <a:off x="6949565" y="2729172"/>
            <a:ext cx="3428149" cy="2646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2074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開始使用 3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 algn="l">
          <a:lnSpc>
            <a:spcPts val="1800"/>
          </a:lnSpc>
          <a:spcAft>
            <a:spcPts val="600"/>
          </a:spcAft>
          <a:buNone/>
          <a:defRPr sz="1200" dirty="0" smtClean="0">
            <a:solidFill>
              <a:prstClr val="black">
                <a:lumMod val="75000"/>
                <a:lumOff val="25000"/>
              </a:prstClr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61050736_TF16411177_Win32" id="{8EC323BC-941A-4E88-8FB9-731B89EEAEE0}" vid="{D47A8F2B-5E27-4312-9FBB-73DF291A4E1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EDD98BD5E6D8994782039435D1F1EE23" ma:contentTypeVersion="4" ma:contentTypeDescription="建立新的文件。" ma:contentTypeScope="" ma:versionID="e5188490c32f19af3f016e5850552bfb">
  <xsd:schema xmlns:xsd="http://www.w3.org/2001/XMLSchema" xmlns:xs="http://www.w3.org/2001/XMLSchema" xmlns:p="http://schemas.microsoft.com/office/2006/metadata/properties" xmlns:ns3="1c62692c-01f2-4785-95b2-74c47dfa3755" targetNamespace="http://schemas.microsoft.com/office/2006/metadata/properties" ma:root="true" ma:fieldsID="f99b3ec254d16c20679f2f676be39fc2" ns3:_="">
    <xsd:import namespace="1c62692c-01f2-4785-95b2-74c47dfa375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62692c-01f2-4785-95b2-74c47dfa37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523C3CB-5005-4B65-8700-E58311B95D5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62692c-01f2-4785-95b2-74c47dfa375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CD12262-B7B7-462F-94BD-3386151D5F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3FD574-FADC-45FC-9E2F-3DEA126F2730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purl.org/dc/terms/"/>
    <ds:schemaRef ds:uri="1c62692c-01f2-4785-95b2-74c47dfa3755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使用 3D 讓您的簡報生動活潑</Template>
  <TotalTime>1483</TotalTime>
  <Words>1523</Words>
  <Application>Microsoft Office PowerPoint</Application>
  <PresentationFormat>寬螢幕</PresentationFormat>
  <Paragraphs>224</Paragraphs>
  <Slides>13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0" baseType="lpstr">
      <vt:lpstr>Microsoft JhengHei UI</vt:lpstr>
      <vt:lpstr>Microsoft JhengHei UI Light</vt:lpstr>
      <vt:lpstr>Arial</vt:lpstr>
      <vt:lpstr>poppins</vt:lpstr>
      <vt:lpstr>Segoe UI</vt:lpstr>
      <vt:lpstr>Segoe UI Light</vt:lpstr>
      <vt:lpstr>開始使用 3D</vt:lpstr>
      <vt:lpstr>Global 3D Camera</vt:lpstr>
      <vt:lpstr>3D Camera Market Growth Overview</vt:lpstr>
      <vt:lpstr>3D Camera Market Growth Overview</vt:lpstr>
      <vt:lpstr>3D Camera Driving Factors 2023</vt:lpstr>
      <vt:lpstr>3D Camera Driving Factors(2023)</vt:lpstr>
      <vt:lpstr>3D Camera Growth Opportunities</vt:lpstr>
      <vt:lpstr>3D Camera Application with Artificial Intelligence (AI)</vt:lpstr>
      <vt:lpstr>3D Camera Application with Artificial Intelligence (AI)</vt:lpstr>
      <vt:lpstr>3D Camera Applications</vt:lpstr>
      <vt:lpstr>3D Camera Applications</vt:lpstr>
      <vt:lpstr>3D Camera Applications</vt:lpstr>
      <vt:lpstr>有其他問題嗎？</vt:lpstr>
      <vt:lpstr>3D Camera Market Growth 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使用 3D讓您的 簡報更生動</dc:title>
  <dc:creator>Tracy Ding</dc:creator>
  <cp:lastModifiedBy>xx</cp:lastModifiedBy>
  <cp:revision>113</cp:revision>
  <dcterms:created xsi:type="dcterms:W3CDTF">2024-04-27T12:50:42Z</dcterms:created>
  <dcterms:modified xsi:type="dcterms:W3CDTF">2024-04-28T13:34:04Z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0x010100EDD98BD5E6D8994782039435D1F1EE23</vt:lpwstr>
  </property>
</Properties>
</file>